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4" r:id="rId1"/>
  </p:sldMasterIdLst>
  <p:notesMasterIdLst>
    <p:notesMasterId r:id="rId5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ulius A" initials="" lastIdx="2" clrIdx="0"/>
  <p:cmAuthor id="1" name="Reatus Juilfs" initial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187" autoAdjust="0"/>
  </p:normalViewPr>
  <p:slideViewPr>
    <p:cSldViewPr snapToGrid="0" snapToObjects="1">
      <p:cViewPr varScale="1">
        <p:scale>
          <a:sx n="91" d="100"/>
          <a:sy n="91" d="100"/>
        </p:scale>
        <p:origin x="-120" y="-54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printerSettings" Target="printerSettings/printerSettings1.bin"/><Relationship Id="rId56" Type="http://schemas.openxmlformats.org/officeDocument/2006/relationships/commentAuthors" Target="commentAuthors.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p="http://schemas.openxmlformats.org/presentationml/2006/main">
  <p:cm authorId="0" idx="1">
    <p:pos x="6000" y="0"/>
    <p:text>Aus The Mobile FronTier</p:text>
  </p:cm>
</p:cmLst>
</file>

<file path=ppt/comments/comment2.xml><?xml version="1.0" encoding="utf-8"?>
<p:cmLst xmlns:a="http://schemas.openxmlformats.org/drawingml/2006/main" xmlns:r="http://schemas.openxmlformats.org/officeDocument/2006/relationships" xmlns:p="http://schemas.openxmlformats.org/presentationml/2006/main">
  <p:cm authorId="1" idx="1">
    <p:pos x="6000" y="0"/>
    <p:text>Wollen wir Beispiele für mobile Endgeräte einbringen?</p:text>
  </p:cm>
  <p:cm authorId="0" idx="2">
    <p:pos x="6000" y="100"/>
    <p:text>Ja. Mobile geräte sind nicht nur handys, sonder wearable sachen</p:text>
  </p:cm>
  <p:cm authorId="1" idx="2">
    <p:pos x="6000" y="200"/>
    <p:text>Stimmt. Wir haben Quellen für Navigationsgeräte und anderes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 name="Shape 3"/>
          <p:cNvSpPr txBox="1">
            <a:spLocks noGrp="1"/>
          </p:cNvSpPr>
          <p:nvPr>
            <p:ph type="body" idx="1"/>
          </p:nvPr>
        </p:nvSpPr>
        <p:spPr>
          <a:xfrm>
            <a:off x="685800" y="4343400"/>
            <a:ext cx="5486399" cy="4114800"/>
          </a:xfrm>
          <a:prstGeom prst="rect">
            <a:avLst/>
          </a:prstGeom>
        </p:spPr>
        <p:txBody>
          <a:bodyPr lIns="91425" tIns="91425" rIns="91425" bIns="91425" anchor="t" anchorCtr="0"/>
          <a:lstStyle>
            <a:lvl1pPr>
              <a:defRPr sz="1100"/>
            </a:lvl1pPr>
            <a:lvl2pPr>
              <a:defRPr sz="1100"/>
            </a:lvl2pPr>
            <a:lvl3pPr>
              <a:defRPr sz="1100"/>
            </a:lvl3pPr>
            <a:lvl4pPr>
              <a:defRPr sz="1100"/>
            </a:lvl4pPr>
            <a:lvl5pPr>
              <a:defRPr sz="1100"/>
            </a:lvl5pPr>
            <a:lvl6pPr>
              <a:defRPr sz="1100"/>
            </a:lvl6pPr>
            <a:lvl7pPr>
              <a:defRPr sz="1100"/>
            </a:lvl7pPr>
            <a:lvl8pPr>
              <a:defRPr sz="1100"/>
            </a:lvl8pPr>
            <a:lvl9pPr>
              <a:defRPr sz="1100"/>
            </a:lvl9pPr>
          </a:lstStyle>
          <a:p>
            <a:endParaRPr/>
          </a:p>
        </p:txBody>
      </p:sp>
    </p:spTree>
    <p:extLst>
      <p:ext uri="{BB962C8B-B14F-4D97-AF65-F5344CB8AC3E}">
        <p14:creationId xmlns:p14="http://schemas.microsoft.com/office/powerpoint/2010/main" val="3147384056"/>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developer.apple.com/iphone/library/documentation/UserExperience/Conceptual/MobileHIG/DesigningNativeApp/DesigningNativeApp.html" TargetMode="External"/><Relationship Id="rId4" Type="http://schemas.openxmlformats.org/officeDocument/2006/relationships/hyperlink" Target="http://www.lukew.com/ff/entry.asp?1142" TargetMode="External"/><Relationship Id="rId5" Type="http://schemas.openxmlformats.org/officeDocument/2006/relationships/hyperlink" Target="http://go.microsoft.com/?linkid=9713252" TargetMode="External"/><Relationship Id="rId6" Type="http://schemas.openxmlformats.org/officeDocument/2006/relationships/hyperlink" Target="http://touchlab.mit.edu/publications/2003_009.pdf" TargetMode="External"/><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de.wikipedia.org/wiki/Endger%C3%A4t" TargetMode="External"/><Relationship Id="rId4" Type="http://schemas.openxmlformats.org/officeDocument/2006/relationships/hyperlink" Target="http://de.wikipedia.org/wiki/Informationstechnik" TargetMode="External"/><Relationship Id="rId5" Type="http://schemas.openxmlformats.org/officeDocument/2006/relationships/hyperlink" Target="http://de.wikipedia.org/wiki/Kommunikationstechnologie" TargetMode="External"/><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Shape 27"/>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 name="Shape 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
              <a:t>Um das zu beheben, werden verschiedene Concepte weiterentwickelt. Wie z.B. die Akkordtastatur,</a:t>
            </a:r>
          </a:p>
          <a:p>
            <a:pPr lvl="0" rtl="0">
              <a:buNone/>
            </a:pPr>
            <a:r>
              <a:rPr lang="en"/>
              <a:t>was für Wearable Computing aktuell ist.</a:t>
            </a:r>
          </a:p>
          <a:p>
            <a:pPr lvl="0" rtl="0">
              <a:buNone/>
            </a:pPr>
            <a:r>
              <a:rPr lang="en"/>
              <a:t>Das ermöglichst Benutzer geben Symbole oder Kommande bei gleichzeitigen drücken auf den Tasten.</a:t>
            </a:r>
          </a:p>
          <a:p>
            <a:pPr lvl="0" rtl="0">
              <a:buNone/>
            </a:pPr>
            <a:r>
              <a:rPr lang="en"/>
              <a:t>Das ist wie spielen auf dem Klavier oder Akkordeon.Vielzehl von Kombination aus kleine Zahl von Tasten ,</a:t>
            </a:r>
          </a:p>
          <a:p>
            <a:pPr lvl="0" rtl="0">
              <a:buNone/>
            </a:pPr>
            <a:r>
              <a:rPr lang="en"/>
              <a:t>ermöglichst eingabe mit einem Hand und andere bleibt frei.</a:t>
            </a:r>
          </a:p>
          <a:p>
            <a:pPr lvl="0" rtl="0">
              <a:buNone/>
            </a:pPr>
            <a:r>
              <a:rPr lang="en"/>
              <a:t>Und die zweiter Vorteil, das ist kleiner als Stadnadrt tastatur.</a:t>
            </a:r>
          </a:p>
          <a:p>
            <a:endParaRPr lang="en"/>
          </a:p>
          <a:p>
            <a:endParaRPr lang="en"/>
          </a:p>
          <a:p>
            <a:endParaRPr lang="e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
              <a:t>Touchscreen ist eine gute Alternative zu den Tastaturen, aber</a:t>
            </a:r>
          </a:p>
          <a:p>
            <a:pPr lvl="0" rtl="0">
              <a:buNone/>
            </a:pPr>
            <a:r>
              <a:rPr lang="en"/>
              <a:t>es hat auch einige Nachteile, wenn z.b. Bildschirm zu klein ist und das führt den Benutzer</a:t>
            </a:r>
          </a:p>
          <a:p>
            <a:pPr lvl="0" rtl="0">
              <a:buNone/>
            </a:pPr>
            <a:r>
              <a:rPr lang="en"/>
              <a:t>zu verschliessen grafische Elemente, mit denen er arbeiten wollte.</a:t>
            </a:r>
          </a:p>
          <a:p>
            <a:endParaRPr lang="e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
              <a:t>Es gibt auch verschiedene Concepten um dieses zu vermeiden,</a:t>
            </a:r>
          </a:p>
          <a:p>
            <a:pPr lvl="0" rtl="0">
              <a:buNone/>
            </a:pPr>
            <a:r>
              <a:rPr lang="en"/>
              <a:t>eine davon ist LucidTouch,</a:t>
            </a:r>
          </a:p>
          <a:p>
            <a:pPr lvl="0" rtl="0">
              <a:buNone/>
            </a:pPr>
            <a:r>
              <a:rPr lang="en"/>
              <a:t>das ist ein mobiles Gerät, das ermöglichst Benutzer Anwenduneg zu steuern,</a:t>
            </a:r>
          </a:p>
          <a:p>
            <a:pPr lvl="0" rtl="0">
              <a:buNone/>
            </a:pPr>
            <a:r>
              <a:rPr lang="en"/>
              <a:t>indem die Rückseite des Gerätes berühren. Schlusselidee hier ist, das</a:t>
            </a:r>
          </a:p>
          <a:p>
            <a:pPr lvl="0" rtl="0">
              <a:buNone/>
            </a:pPr>
            <a:r>
              <a:rPr lang="en"/>
              <a:t>Benutzer Illusion von Pseudo-Transparenz zu geben.LucidTouch unterstüst auch multi-toch input,</a:t>
            </a:r>
          </a:p>
          <a:p>
            <a:pPr lvl="0" rtl="0">
              <a:buNone/>
            </a:pPr>
            <a:r>
              <a:rPr lang="en"/>
              <a:t>was 10 Fingereingabe ermöglichst.Und Forschungen haben ergeben,das viele Benutzer möchten gern mit rückseite von Gerät zu aggieren.</a:t>
            </a:r>
          </a:p>
          <a:p>
            <a:endParaRPr lang="e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
              <a:t>Der Vorteil des Trackball ist, dass sich nur wenige Finger zu bewegen.</a:t>
            </a:r>
          </a:p>
          <a:p>
            <a:pPr lvl="0" rtl="0">
              <a:buNone/>
            </a:pPr>
            <a:r>
              <a:rPr lang="en"/>
              <a:t>Man kann sich horizontall und vertikal in Menu bewegen und sogar mit drücke eine Aktion tätigen.</a:t>
            </a:r>
          </a:p>
          <a:p>
            <a:endParaRPr lang="e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
              <a:t>kleines Bildschirm ist ein der Hauptausgabemöglichkeit bei den mobilen Geräten.</a:t>
            </a:r>
          </a:p>
          <a:p>
            <a:pPr lvl="0" rtl="0">
              <a:buNone/>
            </a:pPr>
            <a:r>
              <a:rPr lang="en"/>
              <a:t>Um das passende Bildschirm Größe zu finden, bracht man viel zeit und Erfahrung,</a:t>
            </a:r>
          </a:p>
          <a:p>
            <a:pPr lvl="0" rtl="0">
              <a:buNone/>
            </a:pPr>
            <a:r>
              <a:rPr lang="en"/>
              <a:t>in mobilen Geräten.</a:t>
            </a:r>
          </a:p>
          <a:p>
            <a:pPr lvl="0" rtl="0">
              <a:buNone/>
            </a:pPr>
            <a:r>
              <a:rPr lang="en"/>
              <a:t>z. B. ein großen Bildschirm ist gut für ausgabeeinschrönkungen, mehr kann auf dem Bildschirm passen</a:t>
            </a:r>
          </a:p>
          <a:p>
            <a:pPr lvl="0" rtl="0">
              <a:buNone/>
            </a:pPr>
            <a:r>
              <a:rPr lang="en"/>
              <a:t>aber das bringt auch mit Mobilitätsprobleme.</a:t>
            </a:r>
          </a:p>
          <a:p>
            <a:endParaRPr lang="en"/>
          </a:p>
          <a:p>
            <a:pPr lvl="0" rtl="0">
              <a:buNone/>
            </a:pPr>
            <a:r>
              <a:rPr lang="en"/>
              <a:t>Die Audio-Ausgabe ist ein weiterer Ausgang Anlage ist, die allgemein</a:t>
            </a:r>
          </a:p>
          <a:p>
            <a:pPr lvl="0" rtl="0">
              <a:buNone/>
            </a:pPr>
            <a:r>
              <a:rPr lang="en"/>
              <a:t>verwendet auf mobilen Geräten.Es kann eine gute Ausgangs-Anlage für sein</a:t>
            </a:r>
          </a:p>
          <a:p>
            <a:pPr lvl="0" rtl="0">
              <a:buNone/>
            </a:pPr>
            <a:r>
              <a:rPr lang="en"/>
              <a:t>Feedback-Nachrichten an den Benutzer, und kann in Verbindung verwendet werden</a:t>
            </a:r>
          </a:p>
          <a:p>
            <a:pPr lvl="0" rtl="0">
              <a:buNone/>
            </a:pPr>
            <a:r>
              <a:rPr lang="en"/>
              <a:t>mit den Grafiken und Text-Nachrichten an eine effektive haben</a:t>
            </a:r>
          </a:p>
          <a:p>
            <a:pPr lvl="0" rtl="0">
              <a:buNone/>
            </a:pPr>
            <a:r>
              <a:rPr lang="en"/>
              <a:t>Interaktion zwischen Mensch und Gerät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a:t>Navi unter tunnel, kein internet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
              <a:t>Vergleich von Arbeitsplatz und Mobilen kontext ( unterbrechung von einen Mitarbeiter, 30 min)</a:t>
            </a:r>
          </a:p>
          <a:p>
            <a:endParaRPr lang="en"/>
          </a:p>
          <a:p>
            <a:pPr lvl="0" rtl="0">
              <a:buNone/>
            </a:pPr>
            <a:r>
              <a:rPr lang="en"/>
              <a:t>Studie von Tamminen, </a:t>
            </a:r>
          </a:p>
          <a:p>
            <a:pPr lvl="0" rtl="0">
              <a:buNone/>
            </a:pPr>
            <a:r>
              <a:rPr lang="en"/>
              <a:t>Bei der bewegung werden die Kognitiven rescoursen für den pasive überwachung und reaktion auf kontexten und ereignisen, und auch ein wenig um die zu konstruieren.</a:t>
            </a:r>
          </a:p>
          <a:p>
            <a:endParaRPr lang="en"/>
          </a:p>
          <a:p>
            <a:pPr lvl="0" rtl="0">
              <a:buNone/>
            </a:pPr>
            <a:r>
              <a:rPr lang="en" sz="1000"/>
              <a:t>3 Stufen: Aufgaben Analyse, Denken analyse (GOMS), aber mehr auf die Kognitive resourcen und ihre eigenschafte und Basierend auf Multiple rescourse Theory von Navon</a:t>
            </a:r>
          </a:p>
          <a:p>
            <a:pPr lvl="0" rtl="0">
              <a:buNone/>
            </a:pPr>
            <a:r>
              <a:rPr lang="en"/>
              <a:t>		 	 	 		</a:t>
            </a:r>
          </a:p>
          <a:p>
            <a:pPr lvl="0" rtl="0">
              <a:buNone/>
            </a:pPr>
            <a:r>
              <a:rPr lang="en" sz="1000"/>
              <a:t>RCF: careful orchestration of the planning, timing, execution, monitoring, and control of tasks. 7 Stage of action, Donald Norman</a:t>
            </a:r>
          </a:p>
          <a:p>
            <a:endParaRPr lang="en" sz="1000"/>
          </a:p>
          <a:p>
            <a:endParaRPr lang="en" sz="1000"/>
          </a:p>
          <a:p>
            <a:endParaRPr lang="en" sz="1000"/>
          </a:p>
          <a:p>
            <a:endParaRPr lang="en" sz="10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buNone/>
            </a:pPr>
            <a:r>
              <a:rPr lang="en" sz="600"/>
              <a:t>In the </a:t>
            </a:r>
            <a:r>
              <a:rPr lang="en" sz="600">
                <a:hlinkClick r:id="rId3"/>
              </a:rPr>
              <a:t>iPhone Human Interface Guidelines</a:t>
            </a:r>
            <a:r>
              <a:rPr lang="en" sz="600"/>
              <a:t>, Apple recommends a minimum target size of 44 pixels wide 44 pixels tall. Since physical pixel size can vary by screen density, Apple's pixel specifications apply best to the iPhone's 320 by 480 pixel, 3.5 inch display (164ppi). Since the release of the iPhone 4's </a:t>
            </a:r>
            <a:r>
              <a:rPr lang="en" sz="600">
                <a:hlinkClick r:id="rId4"/>
              </a:rPr>
              <a:t>Retina Display</a:t>
            </a:r>
            <a:r>
              <a:rPr lang="en" sz="600"/>
              <a:t> (326ppi) Apple has updated these specs to points instead of pixels.</a:t>
            </a:r>
          </a:p>
          <a:p>
            <a:pPr lvl="0" rtl="0">
              <a:lnSpc>
                <a:spcPct val="115000"/>
              </a:lnSpc>
              <a:buNone/>
            </a:pPr>
            <a:r>
              <a:rPr lang="en" sz="600"/>
              <a:t>In the </a:t>
            </a:r>
            <a:r>
              <a:rPr lang="en" sz="600">
                <a:hlinkClick r:id="rId5"/>
              </a:rPr>
              <a:t>Windows Phone UI Design and Interaction Guide</a:t>
            </a:r>
            <a:r>
              <a:rPr lang="en" sz="600"/>
              <a:t> (PDF), Microsoft goes further and suggests: a recommended touch target size of 9mm/34px; a minimum touch target size of 7mm/26px; a minimum spacing between elements of 2mm/8px; and the visual size of a UI control to be 60-100% of the touch target size</a:t>
            </a:r>
          </a:p>
          <a:p>
            <a:pPr lvl="0" rtl="0">
              <a:buNone/>
            </a:pPr>
            <a:r>
              <a:rPr lang="en" sz="600"/>
              <a:t>- Studie von Pahri, wurde festgestelt keine sign unterschiede bei 7.7 serial task und 9.6 discret.</a:t>
            </a:r>
          </a:p>
          <a:p>
            <a:pPr lvl="0" rtl="0">
              <a:buNone/>
            </a:pPr>
            <a:r>
              <a:rPr lang="en" sz="600"/>
              <a:t>	Am bester 9.6 serial, 9.2 diskrete one-handed thumb</a:t>
            </a:r>
          </a:p>
          <a:p>
            <a:endParaRPr lang="en" sz="600"/>
          </a:p>
          <a:p>
            <a:pPr>
              <a:buNone/>
            </a:pPr>
            <a:r>
              <a:rPr lang="en" sz="600"/>
              <a:t>An MIT Touch Lab study of </a:t>
            </a:r>
            <a:r>
              <a:rPr lang="en" sz="600">
                <a:hlinkClick r:id="rId6"/>
              </a:rPr>
              <a:t>Human Fingertips to Investigate the Mechanics of Tactile Sense</a:t>
            </a:r>
            <a:r>
              <a:rPr lang="en" sz="600"/>
              <a:t>  ) found that the average human finger pad is 10-14mm and the average fingertip is 8-10mm.</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
              <a:t>- Wichtige information in mobilen Kontext</a:t>
            </a:r>
          </a:p>
          <a:p>
            <a:endParaRPr lang="e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Shape 3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 name="Shape 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
              <a:t>- Wenig aufwenige GUI</a:t>
            </a:r>
          </a:p>
          <a:p>
            <a:pPr lvl="0" rtl="0">
              <a:buNone/>
            </a:pPr>
            <a:r>
              <a:rPr lang="en"/>
              <a:t>- Lenke nicht zu viel aufmerksamkeit auf einmal</a:t>
            </a:r>
          </a:p>
          <a:p>
            <a:pPr lvl="0" rtl="0">
              <a:buNone/>
            </a:pPr>
            <a:r>
              <a:rPr lang="en"/>
              <a:t>-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
              <a:t>- Wichtige information in mobilen Kontext</a:t>
            </a:r>
          </a:p>
          <a:p>
            <a:endParaRPr lang="e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5" name="Shape 2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a:t>GUI hat 40 Jahre gebraucht um fast umbrauchbare GUI zu haben, NUI gibts ja fast nicht richtig</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8" name="Shape 2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5" name="Shape 2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a:t>facebook, ovi maps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2" name="Shape 2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0" name="Shape 2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Shape 42"/>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
              <a:t>Viele praktizierende Designer unterscheiden Design for mobile experiences und andere Design spaces, aber was bedeutet dieses "mobiler Kontext"?</a:t>
            </a:r>
          </a:p>
          <a:p>
            <a:pPr lvl="0" rtl="0">
              <a:buNone/>
            </a:pPr>
            <a:r>
              <a:rPr lang="en"/>
              <a:t>Es gab eine Forschungsgruppe,die diese Frage beantworten wollte. 10 Experimentteilnehmer sollten jedes Mal, als sie ihres mobile Endgerät benutzt haben, ein Foto schießen, von Umgebung , wo sie sich befand. In einer Woche bekamen Forscher 100 Fotos von verschiedenen Orten.</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7" name="Shape 2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a:t>mint, ego dashboird</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2" name="Shape 2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a:t>doittomorow, tripJournal,aldiko</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a:t>facebook für webOS, walmart for android</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5" name="Shape 2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a:t>Kurze Vorstellung der einzelnen Teile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8" name="Shape 2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9" name="Shape 3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Shape 328"/>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9" name="Shape 3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
              <a:t>Es gab die Fotos aus einem Supermarkt, im Zug, einfach gehen auf der Straße, im Schlafzimmer oder sogar in der Kirche</a:t>
            </a:r>
          </a:p>
          <a:p>
            <a:pPr lvl="0" rtl="0">
              <a:buNone/>
            </a:pPr>
            <a:r>
              <a:rPr lang="en"/>
              <a:t>Sie haben versucht die Fotos einzuordnen oder sortieren, aber am Ende haben sie die Schlussfolgerung gezogen,dass Mobiler konext ist Immer und überall. Das Können Zugreifen, Freigeben , Verbrauchen und Erstellen der Informationen überall und immer ohne normale tastatur und mause, ist latentes menschliches Bedürfnis, dass mobile Technologien gerade erst begonnen zu lösen</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5" name="Shape 3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2" name="Shape 3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9" name="Shape 3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Shape 35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6" name="Shape 3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Shape 362"/>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3" name="Shape 3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0" name="Shape 3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7" name="Shape 3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4" name="Shape 3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 b="1"/>
              <a:t>1)</a:t>
            </a:r>
            <a:r>
              <a:rPr lang="en"/>
              <a:t>- Produkt nicht in Verkaufsphase bis AM+A absprangen</a:t>
            </a:r>
          </a:p>
          <a:p>
            <a:pPr lvl="0" rtl="0">
              <a:buNone/>
            </a:pPr>
            <a:r>
              <a:rPr lang="en"/>
              <a:t>   - Trotzdem hat das Entwicklungsteam viel gelernt.</a:t>
            </a:r>
          </a:p>
          <a:p>
            <a:pPr lvl="0" rtl="0">
              <a:buNone/>
            </a:pPr>
            <a:r>
              <a:rPr lang="en"/>
              <a:t>Most significant: </a:t>
            </a:r>
          </a:p>
          <a:p>
            <a:pPr lvl="0" rtl="0">
              <a:buNone/>
            </a:pPr>
            <a:r>
              <a:rPr lang="en"/>
              <a:t>1) Value of multidisciplinary teams (information-oriented visual designers, industrial designers, merketers) + gute Kommunikation der Teammitglieder</a:t>
            </a:r>
          </a:p>
          <a:p>
            <a:pPr lvl="0" rtl="0">
              <a:buNone/>
            </a:pPr>
            <a:r>
              <a:rPr lang="en"/>
              <a:t>2) Werkzeuge zum Aufzeigen möglicher Varianten waren sehr nützlich.</a:t>
            </a:r>
          </a:p>
          <a:p>
            <a:pPr lvl="0" rtl="0">
              <a:buNone/>
            </a:pPr>
            <a:r>
              <a:rPr lang="en"/>
              <a:t>3) Die Erfordernis Ziele so zu setzen, dass sie leicht verständlich und schnell zu erreichen sind</a:t>
            </a:r>
          </a:p>
          <a:p>
            <a:pPr lvl="0" rtl="0">
              <a:buNone/>
            </a:pPr>
            <a:r>
              <a:rPr lang="en"/>
              <a:t>-----Warum?: Technikliebhaber versuchen den Benutzer oft zu schnell durch das Programm zu navigieren und achten nicht auf das Verständnis des Benutzers.</a:t>
            </a:r>
          </a:p>
          <a:p>
            <a:pPr lvl="0" rtl="0">
              <a:buNone/>
            </a:pPr>
            <a:r>
              <a:rPr lang="en"/>
              <a:t>4) Beachte die Zielgruppendiversität(Autofahrer fahren zwar meist Auto, aber können sowohl alt, als auch jung sein und aus unterschiedlichen Gegenden stammen, verschiedenen Geschlechts sein usw.)</a:t>
            </a:r>
          </a:p>
          <a:p>
            <a:pPr lvl="0" rtl="0">
              <a:buNone/>
            </a:pPr>
            <a:r>
              <a:rPr lang="en"/>
              <a:t>5) Bedenke die Kosten von Nutzer-tests und die Wirkung auf das Entwickelte Produkt.</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6" name="Shape 3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
              <a:t>Wir wollten euch noch ein Videos zeigen, das dieser Begriff gut erklärt.</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Shape 40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2" name="Shape 4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8" name="Shape 4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4" name="Shape 4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
              <a:t>Unter </a:t>
            </a:r>
            <a:r>
              <a:rPr lang="en" b="1"/>
              <a:t>Mobilgeräten</a:t>
            </a:r>
            <a:r>
              <a:rPr lang="en"/>
              <a:t> versteht man</a:t>
            </a:r>
            <a:r>
              <a:rPr lang="en">
                <a:hlinkClick r:id="rId3"/>
              </a:rPr>
              <a:t> </a:t>
            </a:r>
            <a:r>
              <a:rPr lang="en" u="sng">
                <a:solidFill>
                  <a:schemeClr val="hlink"/>
                </a:solidFill>
                <a:hlinkClick r:id="rId3"/>
              </a:rPr>
              <a:t>Endgeräte</a:t>
            </a:r>
            <a:r>
              <a:rPr lang="en"/>
              <a:t>, die aufgrund ihrer Größe und ihres Gewichts ohne größere körperliche Anstrengung tragbar und somit mobil einsetzbar sind. Endgeräte sind hier ausschließlich in ihrer</a:t>
            </a:r>
            <a:r>
              <a:rPr lang="en">
                <a:hlinkClick r:id="rId4"/>
              </a:rPr>
              <a:t> </a:t>
            </a:r>
            <a:r>
              <a:rPr lang="en" u="sng">
                <a:solidFill>
                  <a:schemeClr val="hlink"/>
                </a:solidFill>
                <a:hlinkClick r:id="rId4"/>
              </a:rPr>
              <a:t>informationstechnischen</a:t>
            </a:r>
            <a:r>
              <a:rPr lang="en"/>
              <a:t> und</a:t>
            </a:r>
            <a:r>
              <a:rPr lang="en">
                <a:hlinkClick r:id="rId5"/>
              </a:rPr>
              <a:t> </a:t>
            </a:r>
            <a:r>
              <a:rPr lang="en" u="sng">
                <a:solidFill>
                  <a:schemeClr val="hlink"/>
                </a:solidFill>
                <a:hlinkClick r:id="rId5"/>
              </a:rPr>
              <a:t>kommunikationstechnischen</a:t>
            </a:r>
            <a:r>
              <a:rPr lang="en"/>
              <a:t> Definition zu verstehen.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
              <a:t>Aufgrund der Beschränkungen der Größe und des Gewichts für Portabilität, das Interface-Design für mobile Geräte kommt mit </a:t>
            </a:r>
          </a:p>
          <a:p>
            <a:pPr lvl="0" rtl="0">
              <a:buNone/>
            </a:pPr>
            <a:r>
              <a:rPr lang="en"/>
              <a:t>mehr Hardware Herausforderungen im Vergleich zu anderen regulären Große Geräten wie Desktop PC. Diese Herausforderung sind begrenzte Eingabemöglichkeiten,begrenzte Ausgabemöglichkeiten und Design für die Mobilität.</a:t>
            </a:r>
          </a:p>
          <a:p>
            <a:endParaRPr lang="en"/>
          </a:p>
          <a:p>
            <a:endParaRPr lang="e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
              <a:t>Das Design von Tastaturen für mobile Geräte ist eine Herausforderung, da der Raum für die Installation auf einem Mobilgerät begrenzt ist.</a:t>
            </a:r>
          </a:p>
          <a:p>
            <a:pPr lvl="0" rtl="0">
              <a:buNone/>
            </a:pPr>
            <a:r>
              <a:rPr lang="en"/>
              <a:t>In früheren Forschungsarbeiten (welche!. </a:t>
            </a:r>
          </a:p>
          <a:p>
            <a:pPr lvl="0" rtl="0">
              <a:buNone/>
            </a:pPr>
            <a:r>
              <a:rPr lang="en"/>
              <a:t>Sears and Y. Zha, “Data entry for mobile devices using soft</a:t>
            </a:r>
          </a:p>
          <a:p>
            <a:pPr lvl="0" rtl="0">
              <a:buNone/>
            </a:pPr>
            <a:r>
              <a:rPr lang="en"/>
              <a:t>keyboards: Understanding the effects of keyboard size and user tasks,”</a:t>
            </a:r>
          </a:p>
          <a:p>
            <a:pPr lvl="0" rtl="0">
              <a:buNone/>
            </a:pPr>
            <a:r>
              <a:rPr lang="en"/>
              <a:t>International Journal of Human-Computer Interaction, vol. 16, no. 2,</a:t>
            </a:r>
          </a:p>
          <a:p>
            <a:pPr lvl="0" rtl="0">
              <a:buNone/>
            </a:pPr>
            <a:r>
              <a:rPr lang="en"/>
              <a:t>163−184, 2003.</a:t>
            </a:r>
          </a:p>
          <a:p>
            <a:pPr lvl="0" rtl="0">
              <a:buNone/>
            </a:pPr>
            <a:r>
              <a:rPr lang="en"/>
              <a:t>) , Autoren behaupteten, dass die Größe von Tastatur in Mobilgeräten nicht beeinflüßt Dateneingaberate und </a:t>
            </a:r>
          </a:p>
          <a:p>
            <a:pPr lvl="0" rtl="0">
              <a:buNone/>
            </a:pPr>
            <a:r>
              <a:rPr lang="en"/>
              <a:t>bei den kleinen Tastaturen wird Fehlerrate auch nicht steigen.Jedoch spätere Forschungen zeigten, dass diese Tastaturen konnten Schwierigkeiten aufrufen, bei den Menschen mit begrentzte Geschicklichkeit von Fingern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7"/>
        <p:cNvGrpSpPr/>
        <p:nvPr/>
      </p:nvGrpSpPr>
      <p:grpSpPr>
        <a:xfrm>
          <a:off x="0" y="0"/>
          <a:ext cx="0" cy="0"/>
          <a:chOff x="0" y="0"/>
          <a:chExt cx="0" cy="0"/>
        </a:xfrm>
      </p:grpSpPr>
      <p:sp>
        <p:nvSpPr>
          <p:cNvPr id="8" name="Shape 8"/>
          <p:cNvSpPr txBox="1">
            <a:spLocks noGrp="1"/>
          </p:cNvSpPr>
          <p:nvPr>
            <p:ph type="subTitle" idx="1"/>
          </p:nvPr>
        </p:nvSpPr>
        <p:spPr>
          <a:xfrm>
            <a:off x="685800" y="3786737"/>
            <a:ext cx="7772400" cy="1046400"/>
          </a:xfrm>
          <a:prstGeom prst="rect">
            <a:avLst/>
          </a:prstGeom>
          <a:noFill/>
          <a:ln>
            <a:noFill/>
          </a:ln>
        </p:spPr>
        <p:txBody>
          <a:bodyPr lIns="91425" tIns="91425" rIns="91425" bIns="91425" anchor="t" anchorCtr="0"/>
          <a:lstStyle>
            <a:lvl1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1pPr>
            <a:lvl2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2pPr>
            <a:lvl3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3pPr>
            <a:lvl4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4pPr>
            <a:lvl5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5pPr>
            <a:lvl6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6pPr>
            <a:lvl7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7pPr>
            <a:lvl8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8pPr>
            <a:lvl9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9pPr>
          </a:lstStyle>
          <a:p>
            <a:endParaRPr/>
          </a:p>
        </p:txBody>
      </p:sp>
      <p:sp>
        <p:nvSpPr>
          <p:cNvPr id="9" name="Shape 9"/>
          <p:cNvSpPr txBox="1">
            <a:spLocks noGrp="1"/>
          </p:cNvSpPr>
          <p:nvPr>
            <p:ph type="ctrTitle"/>
          </p:nvPr>
        </p:nvSpPr>
        <p:spPr>
          <a:xfrm>
            <a:off x="685800" y="2111123"/>
            <a:ext cx="7772400" cy="1546500"/>
          </a:xfrm>
          <a:prstGeom prst="rect">
            <a:avLst/>
          </a:prstGeom>
          <a:noFill/>
          <a:ln>
            <a:noFill/>
          </a:ln>
        </p:spPr>
        <p:txBody>
          <a:bodyPr lIns="91425" tIns="91425" rIns="91425" bIns="91425" anchor="b" anchorCtr="0"/>
          <a:lstStyle>
            <a:lvl1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1pPr>
            <a:lvl2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2pPr>
            <a:lvl3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3pPr>
            <a:lvl4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4pPr>
            <a:lvl5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5pPr>
            <a:lvl6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6pPr>
            <a:lvl7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7pPr>
            <a:lvl8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8pPr>
            <a:lvl9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x" type="tx">
  <p:cSld name="tx">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
        <p:nvSpPr>
          <p:cNvPr id="12" name="Shape 12"/>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ColTx" type="twoColTx">
  <p:cSld name="twoColTx">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
        <p:nvSpPr>
          <p:cNvPr id="15" name="Shape 15"/>
          <p:cNvSpPr txBox="1">
            <a:spLocks noGrp="1"/>
          </p:cNvSpPr>
          <p:nvPr>
            <p:ph type="body" idx="1"/>
          </p:nvPr>
        </p:nvSpPr>
        <p:spPr>
          <a:xfrm>
            <a:off x="457200" y="1600200"/>
            <a:ext cx="3994500" cy="4967700"/>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endParaRPr/>
          </a:p>
        </p:txBody>
      </p:sp>
      <p:sp>
        <p:nvSpPr>
          <p:cNvPr id="16" name="Shape 16"/>
          <p:cNvSpPr txBox="1">
            <a:spLocks noGrp="1"/>
          </p:cNvSpPr>
          <p:nvPr>
            <p:ph type="body" idx="2"/>
          </p:nvPr>
        </p:nvSpPr>
        <p:spPr>
          <a:xfrm>
            <a:off x="4692273" y="1600200"/>
            <a:ext cx="3994500" cy="4967700"/>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Only" type="titleOnly">
  <p:cSld name="titleOnl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_ONLY">
  <p:cSld name="CAPTION_ONLY">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57200" y="5875078"/>
            <a:ext cx="8229600" cy="692700"/>
          </a:xfrm>
          <a:prstGeom prst="rect">
            <a:avLst/>
          </a:prstGeom>
          <a:noFill/>
          <a:ln>
            <a:noFill/>
          </a:ln>
        </p:spPr>
        <p:txBody>
          <a:bodyPr lIns="91425" tIns="91425" rIns="91425" bIns="91425" anchor="t" anchorCtr="0"/>
          <a:lstStyle>
            <a:lvl1pPr marL="285750" indent="-285750" algn="ctr" rtl="0">
              <a:lnSpc>
                <a:spcPct val="100000"/>
              </a:lnSpc>
              <a:spcBef>
                <a:spcPts val="0"/>
              </a:spcBef>
              <a:spcAft>
                <a:spcPts val="0"/>
              </a:spcAft>
              <a:buClr>
                <a:schemeClr val="dk1"/>
              </a:buClr>
              <a:buSzPct val="166666"/>
              <a:buFont typeface="Arial"/>
              <a:buChar char="•"/>
              <a:defRPr sz="1800">
                <a:solidFill>
                  <a:schemeClr val="dk1"/>
                </a:solidFill>
              </a:defRPr>
            </a:lvl1pPr>
            <a:lvl2pPr marL="285750" indent="-285750" algn="ctr" rtl="0">
              <a:lnSpc>
                <a:spcPct val="100000"/>
              </a:lnSpc>
              <a:spcBef>
                <a:spcPts val="0"/>
              </a:spcBef>
              <a:spcAft>
                <a:spcPts val="0"/>
              </a:spcAft>
              <a:buClr>
                <a:schemeClr val="dk1"/>
              </a:buClr>
              <a:buSzPct val="100000"/>
              <a:buFont typeface="Courier New"/>
              <a:buChar char="o"/>
              <a:defRPr sz="1800">
                <a:solidFill>
                  <a:schemeClr val="dk1"/>
                </a:solidFill>
              </a:defRPr>
            </a:lvl2pPr>
            <a:lvl3pPr marL="285750" indent="-285750" algn="ctr" rtl="0">
              <a:lnSpc>
                <a:spcPct val="100000"/>
              </a:lnSpc>
              <a:spcBef>
                <a:spcPts val="0"/>
              </a:spcBef>
              <a:spcAft>
                <a:spcPts val="0"/>
              </a:spcAft>
              <a:buClr>
                <a:schemeClr val="dk1"/>
              </a:buClr>
              <a:buSzPct val="100000"/>
              <a:buFont typeface="Wingdings"/>
              <a:buChar char="§"/>
              <a:defRPr sz="1800">
                <a:solidFill>
                  <a:schemeClr val="dk1"/>
                </a:solidFill>
              </a:defRPr>
            </a:lvl3pPr>
            <a:lvl4pPr marL="285750" indent="-285750" algn="ctr" rtl="0">
              <a:lnSpc>
                <a:spcPct val="100000"/>
              </a:lnSpc>
              <a:spcBef>
                <a:spcPts val="0"/>
              </a:spcBef>
              <a:spcAft>
                <a:spcPts val="0"/>
              </a:spcAft>
              <a:buClr>
                <a:schemeClr val="dk1"/>
              </a:buClr>
              <a:buSzPct val="166666"/>
              <a:buFont typeface="Arial"/>
              <a:buChar char="•"/>
              <a:defRPr sz="1800">
                <a:solidFill>
                  <a:schemeClr val="dk1"/>
                </a:solidFill>
              </a:defRPr>
            </a:lvl4pPr>
            <a:lvl5pPr marL="285750" indent="-285750" algn="ctr" rtl="0">
              <a:lnSpc>
                <a:spcPct val="100000"/>
              </a:lnSpc>
              <a:spcBef>
                <a:spcPts val="0"/>
              </a:spcBef>
              <a:spcAft>
                <a:spcPts val="0"/>
              </a:spcAft>
              <a:buClr>
                <a:schemeClr val="dk1"/>
              </a:buClr>
              <a:buSzPct val="100000"/>
              <a:buFont typeface="Courier New"/>
              <a:buChar char="o"/>
              <a:defRPr sz="1800">
                <a:solidFill>
                  <a:schemeClr val="dk1"/>
                </a:solidFill>
              </a:defRPr>
            </a:lvl5pPr>
            <a:lvl6pPr marL="285750" indent="-285750" algn="ctr" rtl="0">
              <a:lnSpc>
                <a:spcPct val="100000"/>
              </a:lnSpc>
              <a:spcBef>
                <a:spcPts val="0"/>
              </a:spcBef>
              <a:spcAft>
                <a:spcPts val="0"/>
              </a:spcAft>
              <a:buClr>
                <a:schemeClr val="dk1"/>
              </a:buClr>
              <a:buSzPct val="100000"/>
              <a:buFont typeface="Wingdings"/>
              <a:buChar char="§"/>
              <a:defRPr sz="1800">
                <a:solidFill>
                  <a:schemeClr val="dk1"/>
                </a:solidFill>
              </a:defRPr>
            </a:lvl6pPr>
            <a:lvl7pPr marL="285750" indent="-285750" algn="ctr" rtl="0">
              <a:lnSpc>
                <a:spcPct val="100000"/>
              </a:lnSpc>
              <a:spcBef>
                <a:spcPts val="0"/>
              </a:spcBef>
              <a:spcAft>
                <a:spcPts val="0"/>
              </a:spcAft>
              <a:buClr>
                <a:schemeClr val="dk1"/>
              </a:buClr>
              <a:buSzPct val="166666"/>
              <a:buFont typeface="Arial"/>
              <a:buChar char="•"/>
              <a:defRPr sz="1800">
                <a:solidFill>
                  <a:schemeClr val="dk1"/>
                </a:solidFill>
              </a:defRPr>
            </a:lvl7pPr>
            <a:lvl8pPr marL="285750" indent="-285750" algn="ctr" rtl="0">
              <a:lnSpc>
                <a:spcPct val="100000"/>
              </a:lnSpc>
              <a:spcBef>
                <a:spcPts val="0"/>
              </a:spcBef>
              <a:spcAft>
                <a:spcPts val="0"/>
              </a:spcAft>
              <a:buClr>
                <a:schemeClr val="dk1"/>
              </a:buClr>
              <a:buSzPct val="100000"/>
              <a:buFont typeface="Courier New"/>
              <a:buChar char="o"/>
              <a:defRPr sz="1800">
                <a:solidFill>
                  <a:schemeClr val="dk1"/>
                </a:solidFill>
              </a:defRPr>
            </a:lvl8pPr>
            <a:lvl9pPr marL="285750" indent="-285750" algn="ctr" rtl="0">
              <a:lnSpc>
                <a:spcPct val="100000"/>
              </a:lnSpc>
              <a:spcBef>
                <a:spcPts val="0"/>
              </a:spcBef>
              <a:spcAft>
                <a:spcPts val="0"/>
              </a:spcAft>
              <a:buClr>
                <a:schemeClr val="dk1"/>
              </a:buClr>
              <a:buSzPct val="100000"/>
              <a:buFont typeface="Wingdings"/>
              <a:buChar char="§"/>
              <a:defRPr sz="1800">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30000">
              <a:schemeClr val="lt1"/>
            </a:gs>
            <a:gs pos="100000">
              <a:schemeClr val="lt2"/>
            </a:gs>
          </a:gsLst>
          <a:path path="circle">
            <a:fillToRect l="50000" t="50000" r="50000" b="50000"/>
          </a:path>
          <a:tileRect/>
        </a:gra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1pPr>
            <a:lvl2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2pPr>
            <a:lvl3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3pPr>
            <a:lvl4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4pPr>
            <a:lvl5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5pPr>
            <a:lvl6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6pPr>
            <a:lvl7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7pPr>
            <a:lvl8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8pPr>
            <a:lvl9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9pPr>
          </a:lstStyle>
          <a:p>
            <a:endParaRPr/>
          </a:p>
        </p:txBody>
      </p:sp>
      <p:sp>
        <p:nvSpPr>
          <p:cNvPr id="6" name="Shape 6"/>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marL="342900" indent="-342900" algn="l" rtl="0">
              <a:spcBef>
                <a:spcPts val="600"/>
              </a:spcBef>
              <a:buClr>
                <a:srgbClr val="000000"/>
              </a:buClr>
              <a:buSzPct val="166666"/>
              <a:buFont typeface="Arial"/>
              <a:buChar char="•"/>
              <a:defRPr sz="3000" b="0" i="0" u="none" strike="noStrike" cap="none" baseline="0">
                <a:solidFill>
                  <a:srgbClr val="000000"/>
                </a:solidFill>
                <a:latin typeface="Arial"/>
                <a:ea typeface="Arial"/>
                <a:cs typeface="Arial"/>
                <a:sym typeface="Arial"/>
              </a:defRPr>
            </a:lvl1pPr>
            <a:lvl2pPr marL="742950" indent="-285750" algn="l" rtl="0">
              <a:spcBef>
                <a:spcPts val="480"/>
              </a:spcBef>
              <a:buClr>
                <a:srgbClr val="000000"/>
              </a:buClr>
              <a:buSzPct val="100000"/>
              <a:buFont typeface="Courier New"/>
              <a:buChar char="o"/>
              <a:defRPr sz="2400" b="0" i="0" u="none" strike="noStrike" cap="none" baseline="0">
                <a:solidFill>
                  <a:srgbClr val="000000"/>
                </a:solidFill>
                <a:latin typeface="Arial"/>
                <a:ea typeface="Arial"/>
                <a:cs typeface="Arial"/>
                <a:sym typeface="Arial"/>
              </a:defRPr>
            </a:lvl2pPr>
            <a:lvl3pPr marL="1143000" indent="-228600" algn="l" rtl="0">
              <a:spcBef>
                <a:spcPts val="480"/>
              </a:spcBef>
              <a:buClr>
                <a:srgbClr val="000000"/>
              </a:buClr>
              <a:buSzPct val="100000"/>
              <a:buFont typeface="Wingdings"/>
              <a:buChar char="§"/>
              <a:defRPr sz="2400" b="0" i="0" u="none" strike="noStrike" cap="none" baseline="0">
                <a:solidFill>
                  <a:srgbClr val="000000"/>
                </a:solidFill>
                <a:latin typeface="Arial"/>
                <a:ea typeface="Arial"/>
                <a:cs typeface="Arial"/>
                <a:sym typeface="Arial"/>
              </a:defRPr>
            </a:lvl3pPr>
            <a:lvl4pPr marL="1600200" indent="-228600" algn="l" rtl="0">
              <a:spcBef>
                <a:spcPts val="360"/>
              </a:spcBef>
              <a:buClr>
                <a:srgbClr val="000000"/>
              </a:buClr>
              <a:buSzPct val="166666"/>
              <a:buFont typeface="Arial"/>
              <a:buChar char="•"/>
              <a:defRPr sz="1800" b="0" i="0" u="none" strike="noStrike" cap="none" baseline="0">
                <a:solidFill>
                  <a:srgbClr val="000000"/>
                </a:solidFill>
                <a:latin typeface="Arial"/>
                <a:ea typeface="Arial"/>
                <a:cs typeface="Arial"/>
                <a:sym typeface="Arial"/>
              </a:defRPr>
            </a:lvl4pPr>
            <a:lvl5pPr marL="2057400" indent="-228600" algn="l" rtl="0">
              <a:spcBef>
                <a:spcPts val="360"/>
              </a:spcBef>
              <a:buClr>
                <a:srgbClr val="000000"/>
              </a:buClr>
              <a:buSzPct val="100000"/>
              <a:buFont typeface="Courier New"/>
              <a:buChar char="o"/>
              <a:defRPr sz="1800" b="0" i="0" u="none" strike="noStrike" cap="none" baseline="0">
                <a:solidFill>
                  <a:srgbClr val="000000"/>
                </a:solidFill>
                <a:latin typeface="Arial"/>
                <a:ea typeface="Arial"/>
                <a:cs typeface="Arial"/>
                <a:sym typeface="Arial"/>
              </a:defRPr>
            </a:lvl5pPr>
            <a:lvl6pPr marL="2514600" indent="-228600" algn="l" rtl="0">
              <a:spcBef>
                <a:spcPts val="360"/>
              </a:spcBef>
              <a:buClr>
                <a:srgbClr val="000000"/>
              </a:buClr>
              <a:buSzPct val="100000"/>
              <a:buFont typeface="Wingdings"/>
              <a:buChar char="§"/>
              <a:defRPr sz="1800" b="0" i="0" u="none" strike="noStrike" cap="none" baseline="0">
                <a:solidFill>
                  <a:srgbClr val="000000"/>
                </a:solidFill>
                <a:latin typeface="Arial"/>
                <a:ea typeface="Arial"/>
                <a:cs typeface="Arial"/>
                <a:sym typeface="Arial"/>
              </a:defRPr>
            </a:lvl6pPr>
            <a:lvl7pPr marL="2971800" indent="-228600" algn="l" rtl="0">
              <a:spcBef>
                <a:spcPts val="360"/>
              </a:spcBef>
              <a:buClr>
                <a:srgbClr val="000000"/>
              </a:buClr>
              <a:buSzPct val="166666"/>
              <a:buFont typeface="Arial"/>
              <a:buChar char="•"/>
              <a:defRPr sz="1800" b="0" i="0" u="none" strike="noStrike" cap="none" baseline="0">
                <a:solidFill>
                  <a:srgbClr val="000000"/>
                </a:solidFill>
                <a:latin typeface="Arial"/>
                <a:ea typeface="Arial"/>
                <a:cs typeface="Arial"/>
                <a:sym typeface="Arial"/>
              </a:defRPr>
            </a:lvl7pPr>
            <a:lvl8pPr marL="3429000" indent="-228600" algn="l" rtl="0">
              <a:spcBef>
                <a:spcPts val="360"/>
              </a:spcBef>
              <a:buClr>
                <a:srgbClr val="000000"/>
              </a:buClr>
              <a:buSzPct val="100000"/>
              <a:buFont typeface="Courier New"/>
              <a:buChar char="o"/>
              <a:defRPr sz="1800" b="0" i="0" u="none" strike="noStrike" cap="none" baseline="0">
                <a:solidFill>
                  <a:srgbClr val="000000"/>
                </a:solidFill>
                <a:latin typeface="Arial"/>
                <a:ea typeface="Arial"/>
                <a:cs typeface="Arial"/>
                <a:sym typeface="Arial"/>
              </a:defRPr>
            </a:lvl8pPr>
            <a:lvl9pPr marL="3886200" indent="-228600" algn="l" rtl="0">
              <a:spcBef>
                <a:spcPts val="360"/>
              </a:spcBef>
              <a:buClr>
                <a:srgbClr val="000000"/>
              </a:buClr>
              <a:buSzPct val="100000"/>
              <a:buFont typeface="Wingdings"/>
              <a:buChar char="§"/>
              <a:defRPr sz="1800" b="0" i="0" u="none" strike="noStrike" cap="none" baseline="0">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comments" Target="../comments/comment1.xm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jp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comments" Target="../comments/commen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5.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6.gif"/></Relationships>
</file>

<file path=ppt/slides/_rels/slide39.xml.rels><?xml version="1.0" encoding="UTF-8" standalone="yes"?>
<Relationships xmlns="http://schemas.openxmlformats.org/package/2006/relationships"><Relationship Id="rId3" Type="http://schemas.openxmlformats.org/officeDocument/2006/relationships/image" Target="../media/image37.jp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9.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0.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1.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2.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3.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4.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5.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www.youtube.com/watch?v=qn7RfQU1MJg"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hyperlink" Target="http://69.89.31.51/~deciphe2/giantant/output/mobile_context_model.pdf" TargetMode="External"/><Relationship Id="rId4" Type="http://schemas.openxmlformats.org/officeDocument/2006/relationships/hyperlink" Target="http://www.slideshare.net/ribot/mobile-design-emotion-behaviour-and-human-context" TargetMode="External"/><Relationship Id="rId5" Type="http://schemas.openxmlformats.org/officeDocument/2006/relationships/hyperlink" Target="http://de.slideshare.net/karenchurch/designing-and-deploying-mobile-user-studies-in-the-wild-a-practical-guide" TargetMode="External"/><Relationship Id="rId6" Type="http://schemas.openxmlformats.org/officeDocument/2006/relationships/hyperlink" Target="http://www.slideshare.net/MillerLibrarian/mobile-trends-and-social-reference" TargetMode="External"/><Relationship Id="rId7" Type="http://schemas.openxmlformats.org/officeDocument/2006/relationships/hyperlink" Target="http://www.iaeng.org/publication/WCECS2009/WCECS2009_pp236-241.pdf" TargetMode="External"/><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
        <p:cNvGrpSpPr/>
        <p:nvPr/>
      </p:nvGrpSpPr>
      <p:grpSpPr>
        <a:xfrm>
          <a:off x="0" y="0"/>
          <a:ext cx="0" cy="0"/>
          <a:chOff x="0" y="0"/>
          <a:chExt cx="0" cy="0"/>
        </a:xfrm>
      </p:grpSpPr>
      <p:sp>
        <p:nvSpPr>
          <p:cNvPr id="23" name="Shape 23"/>
          <p:cNvSpPr/>
          <p:nvPr/>
        </p:nvSpPr>
        <p:spPr>
          <a:xfrm>
            <a:off x="1895993" y="435893"/>
            <a:ext cx="5352012" cy="6065056"/>
          </a:xfrm>
          <a:prstGeom prst="rect">
            <a:avLst/>
          </a:prstGeom>
          <a:blipFill>
            <a:blip r:embed="rId3"/>
            <a:stretch>
              <a:fillRect/>
            </a:stretch>
          </a:blipFill>
          <a:ln>
            <a:noFill/>
          </a:ln>
        </p:spPr>
      </p:sp>
      <p:sp>
        <p:nvSpPr>
          <p:cNvPr id="24" name="Shape 24"/>
          <p:cNvSpPr txBox="1">
            <a:spLocks noGrp="1"/>
          </p:cNvSpPr>
          <p:nvPr>
            <p:ph type="ctrTitle"/>
          </p:nvPr>
        </p:nvSpPr>
        <p:spPr>
          <a:xfrm>
            <a:off x="685800" y="2111123"/>
            <a:ext cx="7772400" cy="1546474"/>
          </a:xfrm>
          <a:prstGeom prst="rect">
            <a:avLst/>
          </a:prstGeom>
        </p:spPr>
        <p:txBody>
          <a:bodyPr lIns="91425" tIns="91425" rIns="91425" bIns="91425" anchor="b" anchorCtr="0">
            <a:noAutofit/>
          </a:bodyPr>
          <a:lstStyle/>
          <a:p>
            <a:pPr>
              <a:buNone/>
            </a:pPr>
            <a:r>
              <a:rPr lang="en">
                <a:solidFill>
                  <a:srgbClr val="FFFFFF"/>
                </a:solidFill>
              </a:rPr>
              <a:t>Design for all</a:t>
            </a:r>
          </a:p>
        </p:txBody>
      </p:sp>
      <p:sp>
        <p:nvSpPr>
          <p:cNvPr id="25" name="Shape 25"/>
          <p:cNvSpPr txBox="1">
            <a:spLocks noGrp="1"/>
          </p:cNvSpPr>
          <p:nvPr>
            <p:ph type="subTitle" idx="1"/>
          </p:nvPr>
        </p:nvSpPr>
        <p:spPr>
          <a:xfrm>
            <a:off x="685800" y="3786737"/>
            <a:ext cx="7772400" cy="1046317"/>
          </a:xfrm>
          <a:prstGeom prst="rect">
            <a:avLst/>
          </a:prstGeom>
        </p:spPr>
        <p:txBody>
          <a:bodyPr lIns="91425" tIns="91425" rIns="91425" bIns="91425" anchor="t" anchorCtr="0">
            <a:noAutofit/>
          </a:bodyPr>
          <a:lstStyle/>
          <a:p>
            <a:pPr>
              <a:buNone/>
            </a:pPr>
            <a:r>
              <a:rPr lang="en">
                <a:solidFill>
                  <a:srgbClr val="EFEFEF"/>
                </a:solidFill>
              </a:rPr>
              <a:t>Design für mobile Kontexte</a:t>
            </a:r>
          </a:p>
        </p:txBody>
      </p:sp>
    </p:spTree>
  </p:cSld>
  <p:clrMapOvr>
    <a:masterClrMapping/>
  </p:clrMapOvr>
  <p:transition xmlns:p14="http://schemas.microsoft.com/office/powerpoint/2010/mai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buNone/>
            </a:pPr>
            <a:r>
              <a:rPr lang="en"/>
              <a:t>Schwierigkeiten (Geräte)</a:t>
            </a:r>
          </a:p>
        </p:txBody>
      </p:sp>
      <p:sp>
        <p:nvSpPr>
          <p:cNvPr id="89" name="Shape 89"/>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buNone/>
            </a:pPr>
            <a:r>
              <a:rPr lang="en"/>
              <a:t>Hardware Herausforderungen:</a:t>
            </a:r>
          </a:p>
          <a:p>
            <a:pPr marL="457200" lvl="0" indent="-419100" rtl="0">
              <a:buClr>
                <a:srgbClr val="000000"/>
              </a:buClr>
              <a:buSzPct val="166666"/>
              <a:buFont typeface="Arial"/>
              <a:buChar char="•"/>
            </a:pPr>
            <a:r>
              <a:rPr lang="en"/>
              <a:t>Begrenzte Eingabemöglichkeiten</a:t>
            </a:r>
          </a:p>
          <a:p>
            <a:pPr marL="914400" lvl="1" indent="-381000" rtl="0">
              <a:buClr>
                <a:srgbClr val="000000"/>
              </a:buClr>
              <a:buSzPct val="80000"/>
              <a:buFont typeface="Courier New"/>
              <a:buChar char="o"/>
            </a:pPr>
            <a:r>
              <a:rPr lang="en" sz="3000"/>
              <a:t>Tastatur</a:t>
            </a:r>
          </a:p>
          <a:p>
            <a:endParaRPr lang="en" sz="3000"/>
          </a:p>
          <a:p>
            <a:endParaRPr lang="en" sz="3000"/>
          </a:p>
          <a:p>
            <a:endParaRPr lang="en" sz="3000"/>
          </a:p>
        </p:txBody>
      </p:sp>
      <p:sp>
        <p:nvSpPr>
          <p:cNvPr id="90" name="Shape 90"/>
          <p:cNvSpPr/>
          <p:nvPr/>
        </p:nvSpPr>
        <p:spPr>
          <a:xfrm>
            <a:off x="653275" y="3282150"/>
            <a:ext cx="3810000" cy="3143250"/>
          </a:xfrm>
          <a:prstGeom prst="rect">
            <a:avLst/>
          </a:prstGeom>
          <a:blipFill>
            <a:blip r:embed="rId3"/>
            <a:stretch>
              <a:fillRect/>
            </a:stretch>
          </a:blipFill>
          <a:ln>
            <a:noFill/>
          </a:ln>
        </p:spPr>
      </p:sp>
      <p:sp>
        <p:nvSpPr>
          <p:cNvPr id="91" name="Shape 91"/>
          <p:cNvSpPr txBox="1"/>
          <p:nvPr/>
        </p:nvSpPr>
        <p:spPr>
          <a:xfrm>
            <a:off x="653275" y="6425400"/>
            <a:ext cx="3657600" cy="457200"/>
          </a:xfrm>
          <a:prstGeom prst="rect">
            <a:avLst/>
          </a:prstGeom>
          <a:noFill/>
        </p:spPr>
        <p:txBody>
          <a:bodyPr lIns="91425" tIns="91425" rIns="91425" bIns="91425" anchor="t" anchorCtr="0">
            <a:noAutofit/>
          </a:bodyPr>
          <a:lstStyle/>
          <a:p>
            <a:pPr>
              <a:buNone/>
            </a:pPr>
            <a:r>
              <a:rPr lang="en"/>
              <a:t>Twiddler 2</a:t>
            </a:r>
          </a:p>
        </p:txBody>
      </p:sp>
      <p:sp>
        <p:nvSpPr>
          <p:cNvPr id="92" name="Shape 92"/>
          <p:cNvSpPr/>
          <p:nvPr/>
        </p:nvSpPr>
        <p:spPr>
          <a:xfrm>
            <a:off x="4760791" y="3282150"/>
            <a:ext cx="4063657" cy="3086331"/>
          </a:xfrm>
          <a:prstGeom prst="rect">
            <a:avLst/>
          </a:prstGeom>
          <a:blipFill>
            <a:blip r:embed="rId4"/>
            <a:stretch>
              <a:fillRect/>
            </a:stretch>
          </a:blipFill>
          <a:ln>
            <a:noFill/>
          </a:ln>
        </p:spPr>
      </p:sp>
      <p:sp>
        <p:nvSpPr>
          <p:cNvPr id="93" name="Shape 93"/>
          <p:cNvSpPr txBox="1"/>
          <p:nvPr/>
        </p:nvSpPr>
        <p:spPr>
          <a:xfrm>
            <a:off x="4760791" y="6425400"/>
            <a:ext cx="3657600" cy="457200"/>
          </a:xfrm>
          <a:prstGeom prst="rect">
            <a:avLst/>
          </a:prstGeom>
          <a:noFill/>
        </p:spPr>
        <p:txBody>
          <a:bodyPr lIns="91425" tIns="91425" rIns="91425" bIns="91425" anchor="t" anchorCtr="0">
            <a:noAutofit/>
          </a:bodyPr>
          <a:lstStyle/>
          <a:p>
            <a:pPr>
              <a:buNone/>
            </a:pPr>
            <a:r>
              <a:rPr lang="en"/>
              <a:t>Kee4 concept</a:t>
            </a:r>
          </a:p>
        </p:txBody>
      </p:sp>
    </p:spTree>
  </p:cSld>
  <p:clrMapOvr>
    <a:masterClrMapping/>
  </p:clrMapOvr>
  <p:transition xmlns:p14="http://schemas.microsoft.com/office/powerpoint/2010/mai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buNone/>
            </a:pPr>
            <a:r>
              <a:rPr lang="en"/>
              <a:t>Schwierigkeiten (Geräte)</a:t>
            </a:r>
          </a:p>
        </p:txBody>
      </p:sp>
      <p:sp>
        <p:nvSpPr>
          <p:cNvPr id="99" name="Shape 99"/>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buNone/>
            </a:pPr>
            <a:r>
              <a:rPr lang="en"/>
              <a:t>Hardware Herausforderungen:</a:t>
            </a:r>
          </a:p>
          <a:p>
            <a:pPr marL="457200" lvl="0" indent="-419100" rtl="0">
              <a:buClr>
                <a:srgbClr val="000000"/>
              </a:buClr>
              <a:buSzPct val="166666"/>
              <a:buFont typeface="Arial"/>
              <a:buChar char="•"/>
            </a:pPr>
            <a:r>
              <a:rPr lang="en"/>
              <a:t>Begrenzte Eingabemöglichkeiten</a:t>
            </a:r>
          </a:p>
          <a:p>
            <a:pPr marL="914400" lvl="1" indent="-381000" rtl="0">
              <a:buClr>
                <a:srgbClr val="000000"/>
              </a:buClr>
              <a:buSzPct val="80000"/>
              <a:buFont typeface="Courier New"/>
              <a:buChar char="o"/>
            </a:pPr>
            <a:r>
              <a:rPr lang="en" sz="3000"/>
              <a:t>Touchscreen</a:t>
            </a:r>
          </a:p>
          <a:p>
            <a:endParaRPr lang="en" sz="3000"/>
          </a:p>
          <a:p>
            <a:pPr marL="0" lvl="0" indent="0" rtl="0">
              <a:buNone/>
            </a:pPr>
            <a:r>
              <a:rPr lang="en" sz="2400"/>
              <a:t>	- Bildschirm ist klein -&gt; </a:t>
            </a:r>
          </a:p>
          <a:p>
            <a:pPr marL="0" lvl="0" indent="457200" rtl="0">
              <a:buNone/>
            </a:pPr>
            <a:r>
              <a:rPr lang="en" sz="2400"/>
              <a:t>man sieht nicht, </a:t>
            </a:r>
          </a:p>
          <a:p>
            <a:pPr marL="0" lvl="0" indent="457200" rtl="0">
              <a:buNone/>
            </a:pPr>
            <a:r>
              <a:rPr lang="en" sz="2400"/>
              <a:t>worauf man drückt</a:t>
            </a:r>
          </a:p>
          <a:p>
            <a:endParaRPr lang="en" sz="2400"/>
          </a:p>
          <a:p>
            <a:endParaRPr lang="en" sz="2400"/>
          </a:p>
        </p:txBody>
      </p:sp>
      <p:sp>
        <p:nvSpPr>
          <p:cNvPr id="100" name="Shape 100"/>
          <p:cNvSpPr/>
          <p:nvPr/>
        </p:nvSpPr>
        <p:spPr>
          <a:xfrm>
            <a:off x="5114475" y="2736675"/>
            <a:ext cx="3474399" cy="3474399"/>
          </a:xfrm>
          <a:prstGeom prst="rect">
            <a:avLst/>
          </a:prstGeom>
          <a:blipFill>
            <a:blip r:embed="rId3"/>
            <a:stretch>
              <a:fillRect/>
            </a:stretch>
          </a:blipFill>
          <a:ln>
            <a:noFill/>
          </a:ln>
        </p:spPr>
      </p:sp>
    </p:spTree>
  </p:cSld>
  <p:clrMapOvr>
    <a:masterClrMapping/>
  </p:clrMapOvr>
  <p:transition xmlns:p14="http://schemas.microsoft.com/office/powerpoint/2010/mai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buNone/>
            </a:pPr>
            <a:r>
              <a:rPr lang="en"/>
              <a:t>Schwierigkeiten (Geräte)</a:t>
            </a:r>
          </a:p>
        </p:txBody>
      </p:sp>
      <p:sp>
        <p:nvSpPr>
          <p:cNvPr id="106" name="Shape 106"/>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buNone/>
            </a:pPr>
            <a:r>
              <a:rPr lang="en"/>
              <a:t>Hardware Herausforderungen:</a:t>
            </a:r>
          </a:p>
          <a:p>
            <a:pPr marL="457200" lvl="0" indent="-419100" rtl="0">
              <a:buClr>
                <a:srgbClr val="000000"/>
              </a:buClr>
              <a:buSzPct val="166666"/>
              <a:buFont typeface="Arial"/>
              <a:buChar char="•"/>
            </a:pPr>
            <a:r>
              <a:rPr lang="en"/>
              <a:t>Begrenzte Eingabemöglichkeiten</a:t>
            </a:r>
          </a:p>
          <a:p>
            <a:pPr marL="914400" lvl="1" indent="-381000" rtl="0">
              <a:buClr>
                <a:srgbClr val="000000"/>
              </a:buClr>
              <a:buSzPct val="80000"/>
              <a:buFont typeface="Courier New"/>
              <a:buChar char="o"/>
            </a:pPr>
            <a:r>
              <a:rPr lang="en" sz="3000"/>
              <a:t>Touchscreen</a:t>
            </a:r>
          </a:p>
          <a:p>
            <a:pPr marL="457200" lvl="0" indent="0" rtl="0">
              <a:buNone/>
            </a:pPr>
            <a:r>
              <a:rPr lang="en" sz="2400"/>
              <a:t>+ Illusion von Pseudo-</a:t>
            </a:r>
          </a:p>
          <a:p>
            <a:pPr marL="457200" lvl="0" indent="0" rtl="0">
              <a:buNone/>
            </a:pPr>
            <a:r>
              <a:rPr lang="en" sz="2400"/>
              <a:t>Transparenz</a:t>
            </a:r>
          </a:p>
          <a:p>
            <a:pPr marL="457200" lvl="0" indent="0" rtl="0">
              <a:buNone/>
            </a:pPr>
            <a:r>
              <a:rPr lang="en" sz="2400"/>
              <a:t>+ Multi-touch input -&gt;</a:t>
            </a:r>
          </a:p>
          <a:p>
            <a:pPr marL="457200" lvl="0" indent="0" rtl="0">
              <a:buNone/>
            </a:pPr>
            <a:r>
              <a:rPr lang="en" sz="2400"/>
              <a:t>10 Finger</a:t>
            </a:r>
          </a:p>
          <a:p>
            <a:endParaRPr lang="en" sz="2400"/>
          </a:p>
        </p:txBody>
      </p:sp>
      <p:sp>
        <p:nvSpPr>
          <p:cNvPr id="107" name="Shape 107"/>
          <p:cNvSpPr/>
          <p:nvPr/>
        </p:nvSpPr>
        <p:spPr>
          <a:xfrm>
            <a:off x="4142002" y="2813761"/>
            <a:ext cx="4335108" cy="3249734"/>
          </a:xfrm>
          <a:prstGeom prst="rect">
            <a:avLst/>
          </a:prstGeom>
          <a:blipFill>
            <a:blip r:embed="rId3"/>
            <a:stretch>
              <a:fillRect/>
            </a:stretch>
          </a:blipFill>
          <a:ln>
            <a:noFill/>
          </a:ln>
        </p:spPr>
      </p:sp>
      <p:sp>
        <p:nvSpPr>
          <p:cNvPr id="108" name="Shape 108"/>
          <p:cNvSpPr txBox="1"/>
          <p:nvPr/>
        </p:nvSpPr>
        <p:spPr>
          <a:xfrm>
            <a:off x="4259775" y="6067425"/>
            <a:ext cx="6703200" cy="457200"/>
          </a:xfrm>
          <a:prstGeom prst="rect">
            <a:avLst/>
          </a:prstGeom>
          <a:noFill/>
        </p:spPr>
        <p:txBody>
          <a:bodyPr lIns="91425" tIns="91425" rIns="91425" bIns="91425" anchor="t" anchorCtr="0">
            <a:noAutofit/>
          </a:bodyPr>
          <a:lstStyle/>
          <a:p>
            <a:pPr>
              <a:buNone/>
            </a:pPr>
            <a:r>
              <a:rPr lang="en"/>
              <a:t>http://www.patrickbaudisch.com/projects/lucidtouch/</a:t>
            </a:r>
          </a:p>
        </p:txBody>
      </p:sp>
    </p:spTree>
  </p:cSld>
  <p:clrMapOvr>
    <a:masterClrMapping/>
  </p:clrMapOvr>
  <p:transition xmlns:p14="http://schemas.microsoft.com/office/powerpoint/2010/mai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buNone/>
            </a:pPr>
            <a:r>
              <a:rPr lang="en"/>
              <a:t>Schwierigkeiten (Geräte)</a:t>
            </a:r>
          </a:p>
        </p:txBody>
      </p:sp>
      <p:sp>
        <p:nvSpPr>
          <p:cNvPr id="114" name="Shape 114"/>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buNone/>
            </a:pPr>
            <a:r>
              <a:rPr lang="en"/>
              <a:t>Hardware Herausforderungen:</a:t>
            </a:r>
          </a:p>
          <a:p>
            <a:pPr marL="457200" lvl="0" indent="-419100" rtl="0">
              <a:buClr>
                <a:srgbClr val="000000"/>
              </a:buClr>
              <a:buSzPct val="166666"/>
              <a:buFont typeface="Arial"/>
              <a:buChar char="•"/>
            </a:pPr>
            <a:r>
              <a:rPr lang="en"/>
              <a:t>Begrenzte Eingabemöglichkeiten</a:t>
            </a:r>
          </a:p>
          <a:p>
            <a:pPr marL="914400" lvl="1" indent="-381000" rtl="0">
              <a:buClr>
                <a:srgbClr val="000000"/>
              </a:buClr>
              <a:buSzPct val="80000"/>
              <a:buFont typeface="Courier New"/>
              <a:buChar char="o"/>
            </a:pPr>
            <a:r>
              <a:rPr lang="en" sz="3000"/>
              <a:t>Trackball</a:t>
            </a:r>
          </a:p>
          <a:p>
            <a:endParaRPr lang="en" sz="3000"/>
          </a:p>
          <a:p>
            <a:pPr marL="457200" lvl="0" indent="0" rtl="0">
              <a:buNone/>
            </a:pPr>
            <a:r>
              <a:rPr lang="en" sz="2400"/>
              <a:t>+ wenige Finger zu bewegen</a:t>
            </a:r>
          </a:p>
          <a:p>
            <a:pPr marL="457200" lvl="0" indent="0" rtl="0">
              <a:buNone/>
            </a:pPr>
            <a:r>
              <a:rPr lang="en" sz="2400"/>
              <a:t>+ in verschiedene Richtungen</a:t>
            </a:r>
          </a:p>
          <a:p>
            <a:pPr marL="457200" lvl="0" indent="0" rtl="0">
              <a:buNone/>
            </a:pPr>
            <a:r>
              <a:rPr lang="en" sz="2400"/>
              <a:t>horizontal, vertikal</a:t>
            </a:r>
          </a:p>
          <a:p>
            <a:pPr marL="457200" lvl="0" indent="0" rtl="0">
              <a:buNone/>
            </a:pPr>
            <a:r>
              <a:rPr lang="en" sz="2400"/>
              <a:t>+ drücken</a:t>
            </a:r>
          </a:p>
          <a:p>
            <a:endParaRPr lang="en" sz="2400"/>
          </a:p>
          <a:p>
            <a:endParaRPr lang="en" sz="2400"/>
          </a:p>
          <a:p>
            <a:endParaRPr lang="en" sz="2400"/>
          </a:p>
        </p:txBody>
      </p:sp>
      <p:sp>
        <p:nvSpPr>
          <p:cNvPr id="115" name="Shape 115"/>
          <p:cNvSpPr/>
          <p:nvPr/>
        </p:nvSpPr>
        <p:spPr>
          <a:xfrm>
            <a:off x="5528075" y="3068612"/>
            <a:ext cx="2381250" cy="3038475"/>
          </a:xfrm>
          <a:prstGeom prst="rect">
            <a:avLst/>
          </a:prstGeom>
          <a:blipFill>
            <a:blip r:embed="rId3"/>
            <a:stretch>
              <a:fillRect/>
            </a:stretch>
          </a:blipFill>
          <a:ln>
            <a:noFill/>
          </a:ln>
        </p:spPr>
      </p:sp>
      <p:sp>
        <p:nvSpPr>
          <p:cNvPr id="116" name="Shape 116"/>
          <p:cNvSpPr txBox="1"/>
          <p:nvPr/>
        </p:nvSpPr>
        <p:spPr>
          <a:xfrm>
            <a:off x="4971975" y="6107087"/>
            <a:ext cx="4051199" cy="457200"/>
          </a:xfrm>
          <a:prstGeom prst="rect">
            <a:avLst/>
          </a:prstGeom>
          <a:noFill/>
        </p:spPr>
        <p:txBody>
          <a:bodyPr lIns="91425" tIns="91425" rIns="91425" bIns="91425" anchor="t" anchorCtr="0">
            <a:noAutofit/>
          </a:bodyPr>
          <a:lstStyle/>
          <a:p>
            <a:pPr>
              <a:buNone/>
            </a:pPr>
            <a:r>
              <a:rPr lang="en"/>
              <a:t>http://blog.laptopmag.com/the-best-blackberry-controller-trackball-or-scroll-wheel</a:t>
            </a:r>
          </a:p>
        </p:txBody>
      </p:sp>
    </p:spTree>
  </p:cSld>
  <p:clrMapOvr>
    <a:masterClrMapping/>
  </p:clrMapOvr>
  <p:transition xmlns:p14="http://schemas.microsoft.com/office/powerpoint/2010/mai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buNone/>
            </a:pPr>
            <a:r>
              <a:rPr lang="en"/>
              <a:t>Schwierigkeiten (Geräte)</a:t>
            </a:r>
          </a:p>
        </p:txBody>
      </p:sp>
      <p:sp>
        <p:nvSpPr>
          <p:cNvPr id="122" name="Shape 122"/>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buNone/>
            </a:pPr>
            <a:r>
              <a:rPr lang="en"/>
              <a:t>Hardware Herausforderungen:</a:t>
            </a:r>
          </a:p>
          <a:p>
            <a:pPr marL="457200" lvl="0" indent="-419100" rtl="0">
              <a:buClr>
                <a:srgbClr val="000000"/>
              </a:buClr>
              <a:buSzPct val="166666"/>
              <a:buFont typeface="Arial"/>
              <a:buChar char="•"/>
            </a:pPr>
            <a:r>
              <a:rPr lang="en"/>
              <a:t>andere Eingabemöglichkeiten</a:t>
            </a:r>
          </a:p>
          <a:p>
            <a:pPr marL="914400" lvl="1" indent="-381000" rtl="0">
              <a:spcBef>
                <a:spcPts val="600"/>
              </a:spcBef>
              <a:buClr>
                <a:srgbClr val="000000"/>
              </a:buClr>
              <a:buSzPct val="80000"/>
              <a:buFont typeface="Courier New"/>
              <a:buChar char="o"/>
            </a:pPr>
            <a:r>
              <a:rPr lang="en" sz="3000"/>
              <a:t>Mikrofon</a:t>
            </a:r>
          </a:p>
          <a:p>
            <a:pPr marL="914400" lvl="1" indent="-381000" rtl="0">
              <a:spcBef>
                <a:spcPts val="600"/>
              </a:spcBef>
              <a:buClr>
                <a:srgbClr val="000000"/>
              </a:buClr>
              <a:buSzPct val="80000"/>
              <a:buFont typeface="Courier New"/>
              <a:buChar char="o"/>
            </a:pPr>
            <a:r>
              <a:rPr lang="en" sz="3000"/>
              <a:t>Gyroscope</a:t>
            </a:r>
          </a:p>
          <a:p>
            <a:pPr marL="914400" lvl="1" indent="-381000" rtl="0">
              <a:spcBef>
                <a:spcPts val="600"/>
              </a:spcBef>
              <a:buClr>
                <a:srgbClr val="000000"/>
              </a:buClr>
              <a:buSzPct val="80000"/>
              <a:buFont typeface="Courier New"/>
              <a:buChar char="o"/>
            </a:pPr>
            <a:r>
              <a:rPr lang="en" sz="3000"/>
              <a:t>Helligkeitssensor</a:t>
            </a:r>
          </a:p>
          <a:p>
            <a:pPr marL="914400" lvl="1" indent="-381000" rtl="0">
              <a:spcBef>
                <a:spcPts val="600"/>
              </a:spcBef>
              <a:buClr>
                <a:srgbClr val="000000"/>
              </a:buClr>
              <a:buSzPct val="80000"/>
              <a:buFont typeface="Courier New"/>
              <a:buChar char="o"/>
            </a:pPr>
            <a:r>
              <a:rPr lang="en" sz="3000"/>
              <a:t>Digitaler Kompass</a:t>
            </a:r>
          </a:p>
          <a:p>
            <a:pPr marL="914400" lvl="1" indent="-381000" rtl="0">
              <a:spcBef>
                <a:spcPts val="600"/>
              </a:spcBef>
              <a:buClr>
                <a:srgbClr val="000000"/>
              </a:buClr>
              <a:buSzPct val="80000"/>
              <a:buFont typeface="Courier New"/>
              <a:buChar char="o"/>
            </a:pPr>
            <a:r>
              <a:rPr lang="en" sz="3000"/>
              <a:t>Accelerometer/Beschleunigungssensoren</a:t>
            </a:r>
          </a:p>
          <a:p>
            <a:endParaRPr lang="en" sz="3000"/>
          </a:p>
          <a:p>
            <a:pPr lvl="0" rtl="0">
              <a:buNone/>
            </a:pPr>
            <a:r>
              <a:rPr lang="en" sz="1800"/>
              <a:t>http://www.uxmatters.com/mt/archives/2012/11/mobile-input-methods.php</a:t>
            </a:r>
          </a:p>
          <a:p>
            <a:endParaRPr lang="en" sz="1800"/>
          </a:p>
        </p:txBody>
      </p:sp>
    </p:spTree>
  </p:cSld>
  <p:clrMapOvr>
    <a:masterClrMapping/>
  </p:clrMapOvr>
  <p:transition xmlns:p14="http://schemas.microsoft.com/office/powerpoint/2010/mai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buNone/>
            </a:pPr>
            <a:r>
              <a:rPr lang="en"/>
              <a:t>Schwierigkeiten (Geräte)</a:t>
            </a:r>
          </a:p>
        </p:txBody>
      </p:sp>
      <p:sp>
        <p:nvSpPr>
          <p:cNvPr id="128" name="Shape 12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buNone/>
            </a:pPr>
            <a:r>
              <a:rPr lang="en"/>
              <a:t>Hardware Herausforderungen:</a:t>
            </a:r>
          </a:p>
          <a:p>
            <a:pPr marL="457200" lvl="0" indent="-419100" rtl="0">
              <a:buClr>
                <a:srgbClr val="000000"/>
              </a:buClr>
              <a:buSzPct val="166666"/>
              <a:buFont typeface="Arial"/>
              <a:buChar char="•"/>
            </a:pPr>
            <a:r>
              <a:rPr lang="en"/>
              <a:t>Begrenzte Ausgabemöglichkeiten</a:t>
            </a:r>
          </a:p>
          <a:p>
            <a:pPr marL="914400" lvl="1" indent="-381000" rtl="0">
              <a:spcBef>
                <a:spcPts val="600"/>
              </a:spcBef>
              <a:buClr>
                <a:srgbClr val="000000"/>
              </a:buClr>
              <a:buSzPct val="80000"/>
              <a:buFont typeface="Courier New"/>
              <a:buChar char="o"/>
            </a:pPr>
            <a:r>
              <a:rPr lang="en" sz="3000"/>
              <a:t>ein Bildschirm</a:t>
            </a:r>
          </a:p>
          <a:p>
            <a:pPr marL="914400" lvl="1" indent="-381000" rtl="0">
              <a:spcBef>
                <a:spcPts val="600"/>
              </a:spcBef>
              <a:buClr>
                <a:srgbClr val="000000"/>
              </a:buClr>
              <a:buSzPct val="80000"/>
              <a:buFont typeface="Courier New"/>
              <a:buChar char="o"/>
            </a:pPr>
            <a:r>
              <a:rPr lang="en" sz="3000"/>
              <a:t>Audio-Ausgabe</a:t>
            </a:r>
          </a:p>
          <a:p>
            <a:endParaRPr lang="en" sz="3000"/>
          </a:p>
          <a:p>
            <a:endParaRPr lang="en" sz="3000"/>
          </a:p>
          <a:p>
            <a:endParaRPr lang="en" sz="3000"/>
          </a:p>
        </p:txBody>
      </p:sp>
      <p:sp>
        <p:nvSpPr>
          <p:cNvPr id="129" name="Shape 129"/>
          <p:cNvSpPr/>
          <p:nvPr/>
        </p:nvSpPr>
        <p:spPr>
          <a:xfrm>
            <a:off x="4258087" y="3053146"/>
            <a:ext cx="4303919" cy="3230228"/>
          </a:xfrm>
          <a:prstGeom prst="rect">
            <a:avLst/>
          </a:prstGeom>
          <a:blipFill>
            <a:blip r:embed="rId3"/>
            <a:stretch>
              <a:fillRect/>
            </a:stretch>
          </a:blipFill>
          <a:ln>
            <a:noFill/>
          </a:ln>
        </p:spPr>
      </p:sp>
    </p:spTree>
  </p:cSld>
  <p:clrMapOvr>
    <a:masterClrMapping/>
  </p:clrMapOvr>
  <p:transition xmlns:p14="http://schemas.microsoft.com/office/powerpoint/2010/mai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buNone/>
            </a:pPr>
            <a:r>
              <a:rPr lang="en"/>
              <a:t>Schwierigkeiten ( Netz )</a:t>
            </a:r>
          </a:p>
        </p:txBody>
      </p:sp>
      <p:sp>
        <p:nvSpPr>
          <p:cNvPr id="135" name="Shape 13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buClr>
                <a:srgbClr val="000000"/>
              </a:buClr>
              <a:buSzPct val="166666"/>
              <a:buFont typeface="Arial"/>
              <a:buChar char="•"/>
            </a:pPr>
            <a:r>
              <a:rPr lang="en"/>
              <a:t>Always-On?</a:t>
            </a:r>
          </a:p>
        </p:txBody>
      </p:sp>
    </p:spTree>
  </p:cSld>
  <p:clrMapOvr>
    <a:masterClrMapping/>
  </p:clrMapOvr>
  <p:transition xmlns:p14="http://schemas.microsoft.com/office/powerpoint/2010/mai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buNone/>
            </a:pPr>
            <a:r>
              <a:rPr lang="en"/>
              <a:t>Schwierigkeiten ( Human factors )</a:t>
            </a:r>
          </a:p>
        </p:txBody>
      </p:sp>
      <p:sp>
        <p:nvSpPr>
          <p:cNvPr id="141" name="Shape 141"/>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buClr>
                <a:srgbClr val="000000"/>
              </a:buClr>
              <a:buSzPct val="166666"/>
              <a:buFont typeface="Arial"/>
              <a:buChar char="•"/>
            </a:pPr>
            <a:r>
              <a:rPr lang="en"/>
              <a:t>Fragmentation of Attention (1)</a:t>
            </a:r>
          </a:p>
          <a:p>
            <a:pPr marL="914400" lvl="1" indent="-381000" rtl="0">
              <a:buClr>
                <a:srgbClr val="000000"/>
              </a:buClr>
              <a:buSzPct val="80000"/>
              <a:buFont typeface="Courier New"/>
              <a:buChar char="o"/>
            </a:pPr>
            <a:r>
              <a:rPr lang="en"/>
              <a:t>Resource Competition Framework</a:t>
            </a:r>
          </a:p>
          <a:p>
            <a:pPr marL="914400" lvl="1" indent="-381000" rtl="0">
              <a:buClr>
                <a:srgbClr val="000000"/>
              </a:buClr>
              <a:buSzPct val="80000"/>
              <a:buFont typeface="Courier New"/>
              <a:buChar char="o"/>
            </a:pPr>
            <a:r>
              <a:rPr lang="en"/>
              <a:t>Aufmerksamkeit für 4 bis 8 Sekunden in mobilem Kontext</a:t>
            </a:r>
          </a:p>
          <a:p>
            <a:pPr marL="914400" lvl="1" indent="-381000" rtl="0">
              <a:buClr>
                <a:srgbClr val="000000"/>
              </a:buClr>
              <a:buSzPct val="80000"/>
              <a:buFont typeface="Courier New"/>
              <a:buChar char="o"/>
            </a:pPr>
            <a:r>
              <a:rPr lang="en"/>
              <a:t>Im Labor bis 16 Sekunden</a:t>
            </a:r>
          </a:p>
          <a:p>
            <a:endParaRPr lang="en"/>
          </a:p>
        </p:txBody>
      </p:sp>
      <p:sp>
        <p:nvSpPr>
          <p:cNvPr id="142" name="Shape 142"/>
          <p:cNvSpPr txBox="1"/>
          <p:nvPr/>
        </p:nvSpPr>
        <p:spPr>
          <a:xfrm>
            <a:off x="457200" y="6401100"/>
            <a:ext cx="8708099" cy="456900"/>
          </a:xfrm>
          <a:prstGeom prst="rect">
            <a:avLst/>
          </a:prstGeom>
        </p:spPr>
        <p:txBody>
          <a:bodyPr lIns="91425" tIns="91425" rIns="91425" bIns="91425" anchor="ctr" anchorCtr="0">
            <a:noAutofit/>
          </a:bodyPr>
          <a:lstStyle/>
          <a:p>
            <a:pPr lvl="0" rtl="0">
              <a:buNone/>
            </a:pPr>
            <a:r>
              <a:rPr lang="en" sz="1100"/>
              <a:t>Oulasvirta, A., Tamminen, S., &amp; Roto, V. (2005). Interaction in 4-second bursts: the fragmented nature of attentional resources in mobile HCI. Presented at the Proceedings.</a:t>
            </a:r>
          </a:p>
        </p:txBody>
      </p:sp>
      <p:sp>
        <p:nvSpPr>
          <p:cNvPr id="143" name="Shape 143"/>
          <p:cNvSpPr/>
          <p:nvPr/>
        </p:nvSpPr>
        <p:spPr>
          <a:xfrm>
            <a:off x="4339517" y="3472037"/>
            <a:ext cx="4347282" cy="2929061"/>
          </a:xfrm>
          <a:prstGeom prst="rect">
            <a:avLst/>
          </a:prstGeom>
          <a:blipFill>
            <a:blip r:embed="rId3"/>
            <a:stretch>
              <a:fillRect/>
            </a:stretch>
          </a:blipFill>
          <a:ln>
            <a:noFill/>
          </a:ln>
        </p:spPr>
      </p:sp>
      <p:sp>
        <p:nvSpPr>
          <p:cNvPr id="144" name="Shape 144"/>
          <p:cNvSpPr/>
          <p:nvPr/>
        </p:nvSpPr>
        <p:spPr>
          <a:xfrm>
            <a:off x="1282025" y="3578023"/>
            <a:ext cx="2017794" cy="2717091"/>
          </a:xfrm>
          <a:prstGeom prst="rect">
            <a:avLst/>
          </a:prstGeom>
          <a:blipFill>
            <a:blip r:embed="rId4"/>
            <a:stretch>
              <a:fillRect/>
            </a:stretch>
          </a:blipFill>
          <a:ln>
            <a:noFill/>
          </a:ln>
        </p:spPr>
      </p:sp>
    </p:spTree>
  </p:cSld>
  <p:clrMapOvr>
    <a:masterClrMapping/>
  </p:clrMapOvr>
  <p:transition xmlns:p14="http://schemas.microsoft.com/office/powerpoint/2010/mai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buNone/>
            </a:pPr>
            <a:r>
              <a:rPr lang="en"/>
              <a:t>Schwierigkeiten ( Human factors )</a:t>
            </a:r>
          </a:p>
        </p:txBody>
      </p:sp>
      <p:sp>
        <p:nvSpPr>
          <p:cNvPr id="150" name="Shape 150"/>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buClr>
                <a:srgbClr val="000000"/>
              </a:buClr>
              <a:buSzPct val="166666"/>
              <a:buFont typeface="Arial"/>
              <a:buChar char="•"/>
            </a:pPr>
            <a:r>
              <a:rPr lang="en"/>
              <a:t>Fat finger problem</a:t>
            </a:r>
          </a:p>
          <a:p>
            <a:pPr marL="914400" lvl="1" indent="-381000" rtl="0">
              <a:buClr>
                <a:srgbClr val="000000"/>
              </a:buClr>
              <a:buSzPct val="80000"/>
              <a:buFont typeface="Courier New"/>
              <a:buChar char="o"/>
            </a:pPr>
            <a:r>
              <a:rPr lang="en"/>
              <a:t>Finger verdecken die Eingabefläche </a:t>
            </a:r>
          </a:p>
          <a:p>
            <a:pPr marL="914400" lvl="1" indent="-381000" rtl="0">
              <a:buClr>
                <a:srgbClr val="000000"/>
              </a:buClr>
              <a:buSzPct val="80000"/>
              <a:buFont typeface="Courier New"/>
              <a:buChar char="o"/>
            </a:pPr>
            <a:r>
              <a:rPr lang="en"/>
              <a:t>Zu kleine Touch Targets(1,2) (Empfohlen 0.7 - 1 cm)</a:t>
            </a:r>
          </a:p>
          <a:p>
            <a:endParaRPr lang="en"/>
          </a:p>
        </p:txBody>
      </p:sp>
      <p:sp>
        <p:nvSpPr>
          <p:cNvPr id="151" name="Shape 151"/>
          <p:cNvSpPr txBox="1"/>
          <p:nvPr/>
        </p:nvSpPr>
        <p:spPr>
          <a:xfrm>
            <a:off x="274250" y="6329400"/>
            <a:ext cx="9248700" cy="528600"/>
          </a:xfrm>
          <a:prstGeom prst="rect">
            <a:avLst/>
          </a:prstGeom>
        </p:spPr>
        <p:txBody>
          <a:bodyPr lIns="91425" tIns="91425" rIns="91425" bIns="91425" anchor="ctr" anchorCtr="0">
            <a:noAutofit/>
          </a:bodyPr>
          <a:lstStyle/>
          <a:p>
            <a:pPr lvl="0" rtl="0">
              <a:buNone/>
            </a:pPr>
            <a:r>
              <a:rPr lang="en" sz="1100"/>
              <a:t>Links Bild:http://research.microsoft.com/~baudisch/projects/shift/</a:t>
            </a:r>
          </a:p>
          <a:p>
            <a:pPr marL="0" lvl="0" indent="0" rtl="0">
              <a:lnSpc>
                <a:spcPct val="115000"/>
              </a:lnSpc>
              <a:buNone/>
            </a:pPr>
            <a:r>
              <a:rPr lang="en" sz="1100"/>
              <a:t>1. Parhi, P., Karlson, A. K., &amp; Bederson, B. B. (2006). Target Size Study for One-Handed Thumb Use on Small Touchscreen Devices  (pp. 203–210). Presented at the the 8th conference, New York, New York, USA: ACM Press. doi:10.1145/1152215.1152260 </a:t>
            </a:r>
          </a:p>
          <a:p>
            <a:pPr marL="0" lvl="0" indent="0" rtl="0">
              <a:lnSpc>
                <a:spcPct val="115000"/>
              </a:lnSpc>
              <a:buNone/>
            </a:pPr>
            <a:r>
              <a:rPr lang="en" sz="1100"/>
              <a:t>2. Srinivasan, M. A. (2003). 3-D finite-element models of human and monkey fingertips to investigate the mechanics of tactile sense.</a:t>
            </a:r>
          </a:p>
          <a:p>
            <a:endParaRPr lang="en" sz="1100"/>
          </a:p>
        </p:txBody>
      </p:sp>
      <p:sp>
        <p:nvSpPr>
          <p:cNvPr id="152" name="Shape 152"/>
          <p:cNvSpPr/>
          <p:nvPr/>
        </p:nvSpPr>
        <p:spPr>
          <a:xfrm>
            <a:off x="457200" y="3015419"/>
            <a:ext cx="6808388" cy="2928161"/>
          </a:xfrm>
          <a:prstGeom prst="rect">
            <a:avLst/>
          </a:prstGeom>
          <a:blipFill>
            <a:blip r:embed="rId3"/>
            <a:stretch>
              <a:fillRect/>
            </a:stretch>
          </a:blipFill>
          <a:ln>
            <a:noFill/>
          </a:ln>
        </p:spPr>
      </p:sp>
      <p:sp>
        <p:nvSpPr>
          <p:cNvPr id="153" name="Shape 153"/>
          <p:cNvSpPr/>
          <p:nvPr/>
        </p:nvSpPr>
        <p:spPr>
          <a:xfrm>
            <a:off x="5367387" y="3467193"/>
            <a:ext cx="3455522" cy="2476387"/>
          </a:xfrm>
          <a:prstGeom prst="rect">
            <a:avLst/>
          </a:prstGeom>
          <a:blipFill>
            <a:blip r:embed="rId4"/>
            <a:stretch>
              <a:fillRect/>
            </a:stretch>
          </a:blipFill>
          <a:ln>
            <a:noFill/>
          </a:ln>
        </p:spPr>
      </p:sp>
    </p:spTree>
  </p:cSld>
  <p:clrMapOvr>
    <a:masterClrMapping/>
  </p:clrMapOvr>
  <p:transition xmlns:p14="http://schemas.microsoft.com/office/powerpoint/2010/mai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buNone/>
            </a:pPr>
            <a:r>
              <a:rPr lang="en"/>
              <a:t>Design Tips</a:t>
            </a:r>
          </a:p>
        </p:txBody>
      </p:sp>
      <p:sp>
        <p:nvSpPr>
          <p:cNvPr id="159" name="Shape 159"/>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buNone/>
            </a:pPr>
            <a:r>
              <a:rPr lang="en"/>
              <a:t>1. Entferne das Fett</a:t>
            </a:r>
          </a:p>
        </p:txBody>
      </p:sp>
      <p:sp>
        <p:nvSpPr>
          <p:cNvPr id="160" name="Shape 160"/>
          <p:cNvSpPr txBox="1"/>
          <p:nvPr/>
        </p:nvSpPr>
        <p:spPr>
          <a:xfrm>
            <a:off x="457200" y="6401100"/>
            <a:ext cx="8708099" cy="456900"/>
          </a:xfrm>
          <a:prstGeom prst="rect">
            <a:avLst/>
          </a:prstGeom>
        </p:spPr>
        <p:txBody>
          <a:bodyPr lIns="91425" tIns="91425" rIns="91425" bIns="91425" anchor="ctr" anchorCtr="0">
            <a:noAutofit/>
          </a:bodyPr>
          <a:lstStyle/>
          <a:p>
            <a:pPr lvl="0" rtl="0">
              <a:buNone/>
            </a:pPr>
            <a:r>
              <a:rPr lang="en" sz="1100"/>
              <a:t>test</a:t>
            </a:r>
          </a:p>
        </p:txBody>
      </p:sp>
      <p:sp>
        <p:nvSpPr>
          <p:cNvPr id="161" name="Shape 161"/>
          <p:cNvSpPr/>
          <p:nvPr/>
        </p:nvSpPr>
        <p:spPr>
          <a:xfrm>
            <a:off x="2603896" y="2667798"/>
            <a:ext cx="3409950" cy="3124200"/>
          </a:xfrm>
          <a:prstGeom prst="rect">
            <a:avLst/>
          </a:prstGeom>
          <a:blipFill>
            <a:blip r:embed="rId3"/>
            <a:stretch>
              <a:fillRect/>
            </a:stretch>
          </a:blipFill>
          <a:ln>
            <a:noFill/>
          </a:ln>
        </p:spPr>
      </p:sp>
    </p:spTree>
  </p:cSld>
  <p:clrMapOvr>
    <a:masterClrMapping/>
  </p:clrMapOvr>
  <p:transition xmlns:p14="http://schemas.microsoft.com/office/powerpoint/2010/mai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buNone/>
            </a:pPr>
            <a:r>
              <a:rPr lang="en"/>
              <a:t>Inhalt</a:t>
            </a:r>
          </a:p>
        </p:txBody>
      </p:sp>
      <p:sp>
        <p:nvSpPr>
          <p:cNvPr id="31" name="Shape 31"/>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buClr>
                <a:srgbClr val="000000"/>
              </a:buClr>
              <a:buSzPct val="125000"/>
              <a:buFont typeface="Arial"/>
              <a:buAutoNum type="arabicPeriod"/>
            </a:pPr>
            <a:r>
              <a:rPr lang="en" sz="2400"/>
              <a:t>Einleitung/Vorstellung</a:t>
            </a:r>
          </a:p>
          <a:p>
            <a:pPr marL="457200" lvl="0" indent="-419100" rtl="0">
              <a:buClr>
                <a:srgbClr val="000000"/>
              </a:buClr>
              <a:buSzPct val="125000"/>
              <a:buFont typeface="Arial"/>
              <a:buAutoNum type="arabicPeriod"/>
            </a:pPr>
            <a:r>
              <a:rPr lang="en" sz="2400"/>
              <a:t>Schwierigkeiten beim Design im mobilen Kontext</a:t>
            </a:r>
          </a:p>
          <a:p>
            <a:pPr marL="457200" lvl="0" indent="-419100" rtl="0">
              <a:buClr>
                <a:srgbClr val="000000"/>
              </a:buClr>
              <a:buSzPct val="125000"/>
              <a:buFont typeface="Arial"/>
              <a:buAutoNum type="arabicPeriod"/>
            </a:pPr>
            <a:r>
              <a:rPr lang="en" sz="2400"/>
              <a:t>Einführung von paar design Tips and Patterns</a:t>
            </a:r>
          </a:p>
          <a:p>
            <a:pPr marL="457200" lvl="0" indent="-419100" rtl="0">
              <a:buClr>
                <a:srgbClr val="000000"/>
              </a:buClr>
              <a:buSzPct val="125000"/>
              <a:buFont typeface="Arial"/>
              <a:buAutoNum type="arabicPeriod"/>
            </a:pPr>
            <a:r>
              <a:rPr lang="en" sz="2400"/>
              <a:t>UI-Design eines Navigations-SystemsAusblick: Was wird eventuell in den mobilen Kontext übergehen?</a:t>
            </a:r>
          </a:p>
        </p:txBody>
      </p:sp>
    </p:spTree>
  </p:cSld>
  <p:clrMapOvr>
    <a:masterClrMapping/>
  </p:clrMapOvr>
  <p:transition xmlns:p14="http://schemas.microsoft.com/office/powerpoint/2010/mai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buNone/>
            </a:pPr>
            <a:r>
              <a:rPr lang="en"/>
              <a:t>Design Tips</a:t>
            </a:r>
          </a:p>
        </p:txBody>
      </p:sp>
      <p:sp>
        <p:nvSpPr>
          <p:cNvPr id="167" name="Shape 16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buNone/>
            </a:pPr>
            <a:r>
              <a:rPr lang="en"/>
              <a:t>2. Schone die Augen!</a:t>
            </a:r>
          </a:p>
        </p:txBody>
      </p:sp>
      <p:sp>
        <p:nvSpPr>
          <p:cNvPr id="168" name="Shape 168"/>
          <p:cNvSpPr/>
          <p:nvPr/>
        </p:nvSpPr>
        <p:spPr>
          <a:xfrm>
            <a:off x="5435062" y="323850"/>
            <a:ext cx="3381375" cy="6210300"/>
          </a:xfrm>
          <a:prstGeom prst="rect">
            <a:avLst/>
          </a:prstGeom>
          <a:blipFill>
            <a:blip r:embed="rId3"/>
            <a:stretch>
              <a:fillRect/>
            </a:stretch>
          </a:blipFill>
          <a:ln>
            <a:noFill/>
          </a:ln>
        </p:spPr>
      </p:sp>
      <p:sp>
        <p:nvSpPr>
          <p:cNvPr id="169" name="Shape 169"/>
          <p:cNvSpPr txBox="1"/>
          <p:nvPr/>
        </p:nvSpPr>
        <p:spPr>
          <a:xfrm>
            <a:off x="457200" y="6401100"/>
            <a:ext cx="8708099" cy="456900"/>
          </a:xfrm>
          <a:prstGeom prst="rect">
            <a:avLst/>
          </a:prstGeom>
        </p:spPr>
        <p:txBody>
          <a:bodyPr lIns="91425" tIns="91425" rIns="91425" bIns="91425" anchor="ctr" anchorCtr="0">
            <a:noAutofit/>
          </a:bodyPr>
          <a:lstStyle/>
          <a:p>
            <a:pPr lvl="0" rtl="0">
              <a:buNone/>
            </a:pPr>
            <a:r>
              <a:rPr lang="en" sz="1100"/>
              <a:t>Bild gemacht aus Intraktive demo: http://m.microsoft.com/windowsphone/en-us/demo/default.aspx#home</a:t>
            </a:r>
          </a:p>
        </p:txBody>
      </p:sp>
    </p:spTree>
  </p:cSld>
  <p:clrMapOvr>
    <a:masterClrMapping/>
  </p:clrMapOvr>
  <p:transition xmlns:p14="http://schemas.microsoft.com/office/powerpoint/2010/mai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buNone/>
            </a:pPr>
            <a:r>
              <a:rPr lang="en"/>
              <a:t>Design Tips</a:t>
            </a:r>
          </a:p>
        </p:txBody>
      </p:sp>
      <p:sp>
        <p:nvSpPr>
          <p:cNvPr id="175" name="Shape 17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buNone/>
            </a:pPr>
            <a:r>
              <a:rPr lang="en"/>
              <a:t>3. Reduziere das Wühlen</a:t>
            </a:r>
          </a:p>
          <a:p>
            <a:endParaRPr lang="en"/>
          </a:p>
          <a:p>
            <a:endParaRPr lang="en"/>
          </a:p>
          <a:p>
            <a:endParaRPr lang="en"/>
          </a:p>
          <a:p>
            <a:endParaRPr lang="en"/>
          </a:p>
          <a:p>
            <a:endParaRPr lang="en"/>
          </a:p>
          <a:p>
            <a:pPr lvl="0" rtl="0">
              <a:buNone/>
            </a:pPr>
            <a:r>
              <a:rPr lang="en"/>
              <a:t>4. Benutze natürliche Verbindungen</a:t>
            </a:r>
          </a:p>
        </p:txBody>
      </p:sp>
      <p:sp>
        <p:nvSpPr>
          <p:cNvPr id="176" name="Shape 176"/>
          <p:cNvSpPr txBox="1"/>
          <p:nvPr/>
        </p:nvSpPr>
        <p:spPr>
          <a:xfrm>
            <a:off x="457200" y="6401100"/>
            <a:ext cx="8708099" cy="456900"/>
          </a:xfrm>
          <a:prstGeom prst="rect">
            <a:avLst/>
          </a:prstGeom>
        </p:spPr>
        <p:txBody>
          <a:bodyPr lIns="91425" tIns="91425" rIns="91425" bIns="91425" anchor="ctr" anchorCtr="0">
            <a:noAutofit/>
          </a:bodyPr>
          <a:lstStyle/>
          <a:p>
            <a:endParaRPr/>
          </a:p>
        </p:txBody>
      </p:sp>
      <p:sp>
        <p:nvSpPr>
          <p:cNvPr id="177" name="Shape 177"/>
          <p:cNvSpPr/>
          <p:nvPr/>
        </p:nvSpPr>
        <p:spPr>
          <a:xfrm>
            <a:off x="1771650" y="2438400"/>
            <a:ext cx="5600700" cy="1981200"/>
          </a:xfrm>
          <a:prstGeom prst="rect">
            <a:avLst/>
          </a:prstGeom>
          <a:blipFill>
            <a:blip r:embed="rId3"/>
            <a:stretch>
              <a:fillRect/>
            </a:stretch>
          </a:blipFill>
          <a:ln>
            <a:noFill/>
          </a:ln>
        </p:spPr>
      </p:sp>
    </p:spTree>
  </p:cSld>
  <p:clrMapOvr>
    <a:masterClrMapping/>
  </p:clrMapOvr>
  <p:transition xmlns:p14="http://schemas.microsoft.com/office/powerpoint/2010/mai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buNone/>
            </a:pPr>
            <a:r>
              <a:rPr lang="en"/>
              <a:t>Design Tips</a:t>
            </a:r>
          </a:p>
        </p:txBody>
      </p:sp>
      <p:sp>
        <p:nvSpPr>
          <p:cNvPr id="183" name="Shape 18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buNone/>
            </a:pPr>
            <a:r>
              <a:rPr lang="en"/>
              <a:t>5. Ermögliche eine Fortsetzung</a:t>
            </a:r>
          </a:p>
          <a:p>
            <a:pPr lvl="0" rtl="0">
              <a:buNone/>
            </a:pPr>
            <a:r>
              <a:rPr lang="en"/>
              <a:t>6. Benutze Zeit als Ordnungsprinzip</a:t>
            </a:r>
          </a:p>
          <a:p>
            <a:pPr lvl="0" rtl="0">
              <a:buNone/>
            </a:pPr>
            <a:r>
              <a:rPr lang="en"/>
              <a:t>7. Reduziere kognitive Aufgaben </a:t>
            </a:r>
          </a:p>
          <a:p>
            <a:pPr lvl="0" rtl="0">
              <a:buClr>
                <a:srgbClr val="000000"/>
              </a:buClr>
              <a:buSzPct val="36666"/>
              <a:buFont typeface="Arial"/>
              <a:buNone/>
            </a:pPr>
            <a:r>
              <a:rPr lang="en"/>
              <a:t>8. Designe für Unterbrechnungen </a:t>
            </a:r>
          </a:p>
          <a:p>
            <a:pPr lvl="0">
              <a:buClr>
                <a:srgbClr val="000000"/>
              </a:buClr>
              <a:buSzPct val="36666"/>
              <a:buFont typeface="Arial"/>
              <a:buNone/>
            </a:pPr>
            <a:r>
              <a:rPr lang="en"/>
              <a:t>9. Fokussiere auf Erfahrungen, die nur mobil auftreten können</a:t>
            </a:r>
          </a:p>
        </p:txBody>
      </p:sp>
      <p:sp>
        <p:nvSpPr>
          <p:cNvPr id="184" name="Shape 184"/>
          <p:cNvSpPr txBox="1"/>
          <p:nvPr/>
        </p:nvSpPr>
        <p:spPr>
          <a:xfrm>
            <a:off x="457200" y="6401100"/>
            <a:ext cx="8708099" cy="456900"/>
          </a:xfrm>
          <a:prstGeom prst="rect">
            <a:avLst/>
          </a:prstGeom>
        </p:spPr>
        <p:txBody>
          <a:bodyPr lIns="91425" tIns="91425" rIns="91425" bIns="91425" anchor="ctr" anchorCtr="0">
            <a:noAutofit/>
          </a:bodyPr>
          <a:lstStyle/>
          <a:p>
            <a:pPr lvl="0" rtl="0">
              <a:buNone/>
            </a:pPr>
            <a:r>
              <a:rPr lang="en" sz="1100"/>
              <a:t>Quelle: Rachel Hinnmal, "The Mobile Frontier. A Guide For Designing mobile experiences", 2012</a:t>
            </a:r>
          </a:p>
        </p:txBody>
      </p:sp>
    </p:spTree>
  </p:cSld>
  <p:clrMapOvr>
    <a:masterClrMapping/>
  </p:clrMapOvr>
  <p:transition xmlns:p14="http://schemas.microsoft.com/office/powerpoint/2010/mai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buNone/>
            </a:pPr>
            <a:r>
              <a:rPr lang="en"/>
              <a:t>Design Tips</a:t>
            </a:r>
          </a:p>
        </p:txBody>
      </p:sp>
      <p:sp>
        <p:nvSpPr>
          <p:cNvPr id="190" name="Shape 190"/>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a:buNone/>
            </a:pPr>
            <a:r>
              <a:rPr lang="en"/>
              <a:t>10. Positionierung von Elementen</a:t>
            </a:r>
          </a:p>
        </p:txBody>
      </p:sp>
      <p:sp>
        <p:nvSpPr>
          <p:cNvPr id="191" name="Shape 191"/>
          <p:cNvSpPr/>
          <p:nvPr/>
        </p:nvSpPr>
        <p:spPr>
          <a:xfrm>
            <a:off x="946960" y="2726158"/>
            <a:ext cx="7250079" cy="3139717"/>
          </a:xfrm>
          <a:prstGeom prst="rect">
            <a:avLst/>
          </a:prstGeom>
          <a:blipFill>
            <a:blip r:embed="rId3"/>
            <a:stretch>
              <a:fillRect/>
            </a:stretch>
          </a:blipFill>
          <a:ln>
            <a:noFill/>
          </a:ln>
        </p:spPr>
      </p:sp>
    </p:spTree>
  </p:cSld>
  <p:clrMapOvr>
    <a:masterClrMapping/>
  </p:clrMapOvr>
  <p:transition xmlns:p14="http://schemas.microsoft.com/office/powerpoint/2010/mai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buNone/>
            </a:pPr>
            <a:r>
              <a:rPr lang="en"/>
              <a:t>Design Tips</a:t>
            </a:r>
          </a:p>
        </p:txBody>
      </p:sp>
      <p:sp>
        <p:nvSpPr>
          <p:cNvPr id="197" name="Shape 19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a:buNone/>
            </a:pPr>
            <a:r>
              <a:rPr lang="en"/>
              <a:t>11. Benutze NUI</a:t>
            </a:r>
          </a:p>
        </p:txBody>
      </p:sp>
      <p:sp>
        <p:nvSpPr>
          <p:cNvPr id="198" name="Shape 198"/>
          <p:cNvSpPr/>
          <p:nvPr/>
        </p:nvSpPr>
        <p:spPr>
          <a:xfrm>
            <a:off x="2116564" y="2189337"/>
            <a:ext cx="4910871" cy="1770865"/>
          </a:xfrm>
          <a:prstGeom prst="rect">
            <a:avLst/>
          </a:prstGeom>
          <a:blipFill>
            <a:blip r:embed="rId3"/>
            <a:stretch>
              <a:fillRect/>
            </a:stretch>
          </a:blipFill>
          <a:ln>
            <a:noFill/>
          </a:ln>
        </p:spPr>
      </p:sp>
      <p:sp>
        <p:nvSpPr>
          <p:cNvPr id="199" name="Shape 199"/>
          <p:cNvSpPr/>
          <p:nvPr/>
        </p:nvSpPr>
        <p:spPr>
          <a:xfrm>
            <a:off x="457200" y="4030876"/>
            <a:ext cx="4388504" cy="1580121"/>
          </a:xfrm>
          <a:prstGeom prst="rect">
            <a:avLst/>
          </a:prstGeom>
          <a:blipFill>
            <a:blip r:embed="rId4"/>
            <a:stretch>
              <a:fillRect/>
            </a:stretch>
          </a:blipFill>
          <a:ln>
            <a:noFill/>
          </a:ln>
        </p:spPr>
      </p:sp>
      <p:sp>
        <p:nvSpPr>
          <p:cNvPr id="200" name="Shape 200"/>
          <p:cNvSpPr/>
          <p:nvPr/>
        </p:nvSpPr>
        <p:spPr>
          <a:xfrm>
            <a:off x="5495675" y="4030876"/>
            <a:ext cx="3009900" cy="2295525"/>
          </a:xfrm>
          <a:prstGeom prst="rect">
            <a:avLst/>
          </a:prstGeom>
          <a:blipFill>
            <a:blip r:embed="rId5"/>
            <a:stretch>
              <a:fillRect/>
            </a:stretch>
          </a:blipFill>
          <a:ln>
            <a:noFill/>
          </a:ln>
        </p:spPr>
      </p:sp>
      <p:sp>
        <p:nvSpPr>
          <p:cNvPr id="201" name="Shape 201"/>
          <p:cNvSpPr/>
          <p:nvPr/>
        </p:nvSpPr>
        <p:spPr>
          <a:xfrm>
            <a:off x="406647" y="5113587"/>
            <a:ext cx="4489609" cy="2231933"/>
          </a:xfrm>
          <a:prstGeom prst="rect">
            <a:avLst/>
          </a:prstGeom>
          <a:blipFill>
            <a:blip r:embed="rId6"/>
            <a:stretch>
              <a:fillRect/>
            </a:stretch>
          </a:blipFill>
          <a:ln>
            <a:noFill/>
          </a:ln>
        </p:spPr>
      </p:sp>
      <p:sp>
        <p:nvSpPr>
          <p:cNvPr id="202" name="Shape 202"/>
          <p:cNvSpPr txBox="1"/>
          <p:nvPr/>
        </p:nvSpPr>
        <p:spPr>
          <a:xfrm>
            <a:off x="457200" y="6567900"/>
            <a:ext cx="8708099" cy="456900"/>
          </a:xfrm>
          <a:prstGeom prst="rect">
            <a:avLst/>
          </a:prstGeom>
        </p:spPr>
        <p:txBody>
          <a:bodyPr lIns="91425" tIns="91425" rIns="91425" bIns="91425" anchor="ctr" anchorCtr="0">
            <a:noAutofit/>
          </a:bodyPr>
          <a:lstStyle/>
          <a:p>
            <a:pPr lvl="0" rtl="0">
              <a:buNone/>
            </a:pPr>
            <a:r>
              <a:rPr lang="en" sz="1000"/>
              <a:t>Bild über CLI, NUI aus http://en.wikipedia.org/wiki/File:CLI-GUI-NUI.png</a:t>
            </a:r>
          </a:p>
        </p:txBody>
      </p:sp>
    </p:spTree>
  </p:cSld>
  <p:clrMapOvr>
    <a:masterClrMapping/>
  </p:clrMapOvr>
  <p:transition xmlns:p14="http://schemas.microsoft.com/office/powerpoint/2010/mai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Shape 207"/>
          <p:cNvSpPr txBox="1">
            <a:spLocks noGrp="1"/>
          </p:cNvSpPr>
          <p:nvPr>
            <p:ph type="body" idx="1"/>
          </p:nvPr>
        </p:nvSpPr>
        <p:spPr>
          <a:xfrm>
            <a:off x="2362200" y="3073800"/>
            <a:ext cx="4419599" cy="710400"/>
          </a:xfrm>
          <a:prstGeom prst="rect">
            <a:avLst/>
          </a:prstGeom>
        </p:spPr>
        <p:txBody>
          <a:bodyPr lIns="91425" tIns="91425" rIns="91425" bIns="91425" anchor="t" anchorCtr="0">
            <a:noAutofit/>
          </a:bodyPr>
          <a:lstStyle/>
          <a:p>
            <a:pPr>
              <a:buNone/>
            </a:pPr>
            <a:r>
              <a:rPr lang="en"/>
              <a:t>Be creative and patient!</a:t>
            </a:r>
          </a:p>
        </p:txBody>
      </p:sp>
    </p:spTree>
  </p:cSld>
  <p:clrMapOvr>
    <a:masterClrMapping/>
  </p:clrMapOvr>
  <p:transition xmlns:p14="http://schemas.microsoft.com/office/powerpoint/2010/mai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buNone/>
            </a:pPr>
            <a:r>
              <a:rPr lang="en"/>
              <a:t>Design Patterns for Mobile Apps</a:t>
            </a:r>
          </a:p>
        </p:txBody>
      </p:sp>
      <p:sp>
        <p:nvSpPr>
          <p:cNvPr id="213" name="Shape 21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buNone/>
            </a:pPr>
            <a:r>
              <a:rPr lang="en"/>
              <a:t>Navigation</a:t>
            </a:r>
          </a:p>
          <a:p>
            <a:endParaRPr lang="en"/>
          </a:p>
        </p:txBody>
      </p:sp>
      <p:sp>
        <p:nvSpPr>
          <p:cNvPr id="214" name="Shape 214"/>
          <p:cNvSpPr/>
          <p:nvPr/>
        </p:nvSpPr>
        <p:spPr>
          <a:xfrm>
            <a:off x="2019300" y="2287525"/>
            <a:ext cx="4997007" cy="4091107"/>
          </a:xfrm>
          <a:prstGeom prst="rect">
            <a:avLst/>
          </a:prstGeom>
          <a:blipFill>
            <a:blip r:embed="rId3"/>
            <a:stretch>
              <a:fillRect/>
            </a:stretch>
          </a:blipFill>
          <a:ln>
            <a:noFill/>
          </a:ln>
        </p:spPr>
      </p:sp>
      <p:sp>
        <p:nvSpPr>
          <p:cNvPr id="215" name="Shape 215"/>
          <p:cNvSpPr txBox="1"/>
          <p:nvPr/>
        </p:nvSpPr>
        <p:spPr>
          <a:xfrm>
            <a:off x="457200" y="6401100"/>
            <a:ext cx="8708099" cy="456900"/>
          </a:xfrm>
          <a:prstGeom prst="rect">
            <a:avLst/>
          </a:prstGeom>
        </p:spPr>
        <p:txBody>
          <a:bodyPr lIns="91425" tIns="91425" rIns="91425" bIns="91425" anchor="ctr" anchorCtr="0">
            <a:noAutofit/>
          </a:bodyPr>
          <a:lstStyle/>
          <a:p>
            <a:pPr lvl="0" rtl="0">
              <a:buNone/>
            </a:pPr>
            <a:r>
              <a:rPr lang="en" sz="1100"/>
              <a:t>Quelle: Theresa Neil "Mobile Design Pattern Galery", O'Reily 2012</a:t>
            </a:r>
          </a:p>
        </p:txBody>
      </p:sp>
    </p:spTree>
  </p:cSld>
  <p:clrMapOvr>
    <a:masterClrMapping/>
  </p:clrMapOvr>
  <p:transition xmlns:p14="http://schemas.microsoft.com/office/powerpoint/2010/mai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buNone/>
            </a:pPr>
            <a:r>
              <a:rPr lang="en"/>
              <a:t>Design Patterns for Mobile Apps</a:t>
            </a:r>
          </a:p>
        </p:txBody>
      </p:sp>
      <p:sp>
        <p:nvSpPr>
          <p:cNvPr id="221" name="Shape 221"/>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a:buNone/>
            </a:pPr>
            <a:r>
              <a:rPr lang="en"/>
              <a:t>Springboard</a:t>
            </a:r>
          </a:p>
        </p:txBody>
      </p:sp>
      <p:sp>
        <p:nvSpPr>
          <p:cNvPr id="222" name="Shape 222"/>
          <p:cNvSpPr/>
          <p:nvPr/>
        </p:nvSpPr>
        <p:spPr>
          <a:xfrm>
            <a:off x="1933575" y="2343150"/>
            <a:ext cx="5276850" cy="4152900"/>
          </a:xfrm>
          <a:prstGeom prst="rect">
            <a:avLst/>
          </a:prstGeom>
          <a:blipFill>
            <a:blip r:embed="rId3"/>
            <a:stretch>
              <a:fillRect/>
            </a:stretch>
          </a:blipFill>
          <a:ln>
            <a:noFill/>
          </a:ln>
        </p:spPr>
      </p:sp>
    </p:spTree>
  </p:cSld>
  <p:clrMapOvr>
    <a:masterClrMapping/>
  </p:clrMapOvr>
  <p:transition xmlns:p14="http://schemas.microsoft.com/office/powerpoint/2010/mai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buNone/>
            </a:pPr>
            <a:r>
              <a:rPr lang="en"/>
              <a:t>Design Patterns for Mobile Apps</a:t>
            </a:r>
          </a:p>
        </p:txBody>
      </p:sp>
      <p:sp>
        <p:nvSpPr>
          <p:cNvPr id="228" name="Shape 22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a:buNone/>
            </a:pPr>
            <a:r>
              <a:rPr lang="en"/>
              <a:t>List menu</a:t>
            </a:r>
          </a:p>
        </p:txBody>
      </p:sp>
      <p:sp>
        <p:nvSpPr>
          <p:cNvPr id="229" name="Shape 229"/>
          <p:cNvSpPr/>
          <p:nvPr/>
        </p:nvSpPr>
        <p:spPr>
          <a:xfrm>
            <a:off x="1957387" y="2462212"/>
            <a:ext cx="5229225" cy="3914775"/>
          </a:xfrm>
          <a:prstGeom prst="rect">
            <a:avLst/>
          </a:prstGeom>
          <a:blipFill>
            <a:blip r:embed="rId3"/>
            <a:stretch>
              <a:fillRect/>
            </a:stretch>
          </a:blipFill>
          <a:ln>
            <a:noFill/>
          </a:ln>
        </p:spPr>
      </p:sp>
    </p:spTree>
  </p:cSld>
  <p:clrMapOvr>
    <a:masterClrMapping/>
  </p:clrMapOvr>
  <p:transition xmlns:p14="http://schemas.microsoft.com/office/powerpoint/2010/mai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Shape 23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buNone/>
            </a:pPr>
            <a:r>
              <a:rPr lang="en"/>
              <a:t>Design Patterns for Mobile Apps</a:t>
            </a:r>
          </a:p>
        </p:txBody>
      </p:sp>
      <p:sp>
        <p:nvSpPr>
          <p:cNvPr id="235" name="Shape 23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a:buNone/>
            </a:pPr>
            <a:r>
              <a:rPr lang="en" sz="3600" b="1">
                <a:solidFill>
                  <a:schemeClr val="dk1"/>
                </a:solidFill>
              </a:rPr>
              <a:t>Tabmenu</a:t>
            </a:r>
          </a:p>
        </p:txBody>
      </p:sp>
      <p:sp>
        <p:nvSpPr>
          <p:cNvPr id="236" name="Shape 236"/>
          <p:cNvSpPr/>
          <p:nvPr/>
        </p:nvSpPr>
        <p:spPr>
          <a:xfrm>
            <a:off x="3559900" y="1608267"/>
            <a:ext cx="4635789" cy="4951565"/>
          </a:xfrm>
          <a:prstGeom prst="rect">
            <a:avLst/>
          </a:prstGeom>
          <a:blipFill>
            <a:blip r:embed="rId3"/>
            <a:stretch>
              <a:fillRect/>
            </a:stretch>
          </a:blipFill>
          <a:ln>
            <a:noFill/>
          </a:ln>
        </p:spPr>
      </p:sp>
      <p:sp>
        <p:nvSpPr>
          <p:cNvPr id="237" name="Shape 237"/>
          <p:cNvSpPr/>
          <p:nvPr/>
        </p:nvSpPr>
        <p:spPr>
          <a:xfrm>
            <a:off x="293612" y="3100602"/>
            <a:ext cx="3242920" cy="2590598"/>
          </a:xfrm>
          <a:prstGeom prst="rect">
            <a:avLst/>
          </a:prstGeom>
          <a:blipFill>
            <a:blip r:embed="rId4"/>
            <a:stretch>
              <a:fillRect/>
            </a:stretch>
          </a:blipFill>
          <a:ln>
            <a:noFill/>
          </a:ln>
        </p:spPr>
      </p:sp>
    </p:spTree>
  </p:cSld>
  <p:clrMapOvr>
    <a:masterClrMapping/>
  </p:clrMapOvr>
  <p:transition xmlns:p14="http://schemas.microsoft.com/office/powerpoint/2010/mai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buNone/>
            </a:pPr>
            <a:r>
              <a:rPr lang="en"/>
              <a:t>Einleitung</a:t>
            </a:r>
          </a:p>
        </p:txBody>
      </p:sp>
      <p:sp>
        <p:nvSpPr>
          <p:cNvPr id="37" name="Shape 37"/>
          <p:cNvSpPr txBox="1">
            <a:spLocks noGrp="1"/>
          </p:cNvSpPr>
          <p:nvPr>
            <p:ph type="body" idx="1"/>
          </p:nvPr>
        </p:nvSpPr>
        <p:spPr>
          <a:xfrm>
            <a:off x="346600" y="1600199"/>
            <a:ext cx="8229600" cy="4967700"/>
          </a:xfrm>
          <a:prstGeom prst="rect">
            <a:avLst/>
          </a:prstGeom>
        </p:spPr>
        <p:txBody>
          <a:bodyPr lIns="91425" tIns="91425" rIns="91425" bIns="91425" anchor="t" anchorCtr="0">
            <a:noAutofit/>
          </a:bodyPr>
          <a:lstStyle/>
          <a:p>
            <a:pPr lvl="0" rtl="0">
              <a:buClr>
                <a:srgbClr val="000000"/>
              </a:buClr>
              <a:buSzPct val="36666"/>
              <a:buFont typeface="Arial"/>
              <a:buNone/>
            </a:pPr>
            <a:r>
              <a:rPr lang="en"/>
              <a:t> Was bedeutet "mobiler Kontext"?</a:t>
            </a:r>
          </a:p>
          <a:p>
            <a:endParaRPr lang="en"/>
          </a:p>
        </p:txBody>
      </p:sp>
      <p:sp>
        <p:nvSpPr>
          <p:cNvPr id="38" name="Shape 38"/>
          <p:cNvSpPr txBox="1"/>
          <p:nvPr/>
        </p:nvSpPr>
        <p:spPr>
          <a:xfrm>
            <a:off x="1780325" y="5683781"/>
            <a:ext cx="3657600" cy="457200"/>
          </a:xfrm>
          <a:prstGeom prst="rect">
            <a:avLst/>
          </a:prstGeom>
          <a:noFill/>
        </p:spPr>
        <p:txBody>
          <a:bodyPr lIns="91425" tIns="91425" rIns="91425" bIns="91425" anchor="t" anchorCtr="0">
            <a:noAutofit/>
          </a:bodyPr>
          <a:lstStyle/>
          <a:p>
            <a:endParaRPr/>
          </a:p>
        </p:txBody>
      </p:sp>
      <p:sp>
        <p:nvSpPr>
          <p:cNvPr id="39" name="Shape 39"/>
          <p:cNvSpPr/>
          <p:nvPr/>
        </p:nvSpPr>
        <p:spPr>
          <a:xfrm>
            <a:off x="1562100" y="2324100"/>
            <a:ext cx="6019800" cy="4038600"/>
          </a:xfrm>
          <a:prstGeom prst="rect">
            <a:avLst/>
          </a:prstGeom>
          <a:blipFill>
            <a:blip r:embed="rId3"/>
            <a:stretch>
              <a:fillRect/>
            </a:stretch>
          </a:blipFill>
          <a:ln>
            <a:noFill/>
          </a:ln>
        </p:spPr>
      </p:sp>
      <p:sp>
        <p:nvSpPr>
          <p:cNvPr id="40" name="Shape 40"/>
          <p:cNvSpPr txBox="1"/>
          <p:nvPr/>
        </p:nvSpPr>
        <p:spPr>
          <a:xfrm>
            <a:off x="1479450" y="6362700"/>
            <a:ext cx="6703499" cy="457200"/>
          </a:xfrm>
          <a:prstGeom prst="rect">
            <a:avLst/>
          </a:prstGeom>
          <a:noFill/>
        </p:spPr>
        <p:txBody>
          <a:bodyPr lIns="91425" tIns="91425" rIns="91425" bIns="91425" anchor="t" anchorCtr="0">
            <a:noAutofit/>
          </a:bodyPr>
          <a:lstStyle/>
          <a:p>
            <a:pPr>
              <a:buNone/>
            </a:pPr>
            <a:r>
              <a:rPr lang="en"/>
              <a:t>The Mobile Frontier: A Guide for Designing Mobile Experience, R.Hinman, s. 28</a:t>
            </a:r>
          </a:p>
        </p:txBody>
      </p:sp>
    </p:spTree>
  </p:cSld>
  <p:clrMapOvr>
    <a:masterClrMapping/>
  </p:clrMapOvr>
  <p:transition xmlns:p14="http://schemas.microsoft.com/office/powerpoint/2010/main" spd="slow">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buNone/>
            </a:pPr>
            <a:r>
              <a:rPr lang="en"/>
              <a:t>Design Patterns for Mobile Apps</a:t>
            </a:r>
          </a:p>
        </p:txBody>
      </p:sp>
      <p:sp>
        <p:nvSpPr>
          <p:cNvPr id="243" name="Shape 24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a:buNone/>
            </a:pPr>
            <a:r>
              <a:rPr lang="en"/>
              <a:t>Galerie</a:t>
            </a:r>
          </a:p>
        </p:txBody>
      </p:sp>
      <p:sp>
        <p:nvSpPr>
          <p:cNvPr id="244" name="Shape 244"/>
          <p:cNvSpPr/>
          <p:nvPr/>
        </p:nvSpPr>
        <p:spPr>
          <a:xfrm>
            <a:off x="2105025" y="2378403"/>
            <a:ext cx="5257793" cy="4103359"/>
          </a:xfrm>
          <a:prstGeom prst="rect">
            <a:avLst/>
          </a:prstGeom>
          <a:blipFill>
            <a:blip r:embed="rId3"/>
            <a:stretch>
              <a:fillRect/>
            </a:stretch>
          </a:blipFill>
          <a:ln>
            <a:noFill/>
          </a:ln>
        </p:spPr>
      </p:sp>
    </p:spTree>
  </p:cSld>
  <p:clrMapOvr>
    <a:masterClrMapping/>
  </p:clrMapOvr>
  <p:transition xmlns:p14="http://schemas.microsoft.com/office/powerpoint/2010/mai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buNone/>
            </a:pPr>
            <a:r>
              <a:rPr lang="en"/>
              <a:t>Design Patterns for Mobile Apps</a:t>
            </a:r>
          </a:p>
        </p:txBody>
      </p:sp>
      <p:sp>
        <p:nvSpPr>
          <p:cNvPr id="250" name="Shape 250"/>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a:buNone/>
            </a:pPr>
            <a:r>
              <a:rPr lang="en" sz="3600" b="1">
                <a:solidFill>
                  <a:schemeClr val="dk1"/>
                </a:solidFill>
              </a:rPr>
              <a:t>Dashboard</a:t>
            </a:r>
          </a:p>
        </p:txBody>
      </p:sp>
      <p:sp>
        <p:nvSpPr>
          <p:cNvPr id="251" name="Shape 251"/>
          <p:cNvSpPr/>
          <p:nvPr/>
        </p:nvSpPr>
        <p:spPr>
          <a:xfrm>
            <a:off x="1698668" y="2397979"/>
            <a:ext cx="5746663" cy="4266314"/>
          </a:xfrm>
          <a:prstGeom prst="rect">
            <a:avLst/>
          </a:prstGeom>
          <a:blipFill>
            <a:blip r:embed="rId3"/>
            <a:stretch>
              <a:fillRect/>
            </a:stretch>
          </a:blipFill>
          <a:ln>
            <a:noFill/>
          </a:ln>
        </p:spPr>
      </p:sp>
    </p:spTree>
  </p:cSld>
  <p:clrMapOvr>
    <a:masterClrMapping/>
  </p:clrMapOvr>
  <p:transition xmlns:p14="http://schemas.microsoft.com/office/powerpoint/2010/mai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buNone/>
            </a:pPr>
            <a:r>
              <a:rPr lang="en"/>
              <a:t>Design Patterns for Mobile Apps</a:t>
            </a:r>
          </a:p>
        </p:txBody>
      </p:sp>
      <p:sp>
        <p:nvSpPr>
          <p:cNvPr id="257" name="Shape 25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a:buNone/>
            </a:pPr>
            <a:r>
              <a:rPr lang="en"/>
              <a:t>Metaphor</a:t>
            </a:r>
          </a:p>
        </p:txBody>
      </p:sp>
      <p:sp>
        <p:nvSpPr>
          <p:cNvPr id="258" name="Shape 258"/>
          <p:cNvSpPr/>
          <p:nvPr/>
        </p:nvSpPr>
        <p:spPr>
          <a:xfrm>
            <a:off x="638175" y="2285396"/>
            <a:ext cx="5415507" cy="4186841"/>
          </a:xfrm>
          <a:prstGeom prst="rect">
            <a:avLst/>
          </a:prstGeom>
          <a:blipFill>
            <a:blip r:embed="rId3"/>
            <a:stretch>
              <a:fillRect/>
            </a:stretch>
          </a:blipFill>
          <a:ln>
            <a:noFill/>
          </a:ln>
        </p:spPr>
      </p:sp>
      <p:sp>
        <p:nvSpPr>
          <p:cNvPr id="259" name="Shape 259"/>
          <p:cNvSpPr/>
          <p:nvPr/>
        </p:nvSpPr>
        <p:spPr>
          <a:xfrm>
            <a:off x="6053682" y="2229376"/>
            <a:ext cx="2585045" cy="4298881"/>
          </a:xfrm>
          <a:prstGeom prst="rect">
            <a:avLst/>
          </a:prstGeom>
          <a:blipFill>
            <a:blip r:embed="rId4"/>
            <a:stretch>
              <a:fillRect/>
            </a:stretch>
          </a:blipFill>
          <a:ln>
            <a:noFill/>
          </a:ln>
        </p:spPr>
      </p:sp>
    </p:spTree>
  </p:cSld>
  <p:clrMapOvr>
    <a:masterClrMapping/>
  </p:clrMapOvr>
  <p:transition xmlns:p14="http://schemas.microsoft.com/office/powerpoint/2010/mai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buNone/>
            </a:pPr>
            <a:r>
              <a:rPr lang="en"/>
              <a:t>Design Patterns for Mobile Apps</a:t>
            </a:r>
          </a:p>
        </p:txBody>
      </p:sp>
      <p:sp>
        <p:nvSpPr>
          <p:cNvPr id="265" name="Shape 26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a:buNone/>
            </a:pPr>
            <a:r>
              <a:rPr lang="en"/>
              <a:t>Megamenu</a:t>
            </a:r>
          </a:p>
        </p:txBody>
      </p:sp>
      <p:sp>
        <p:nvSpPr>
          <p:cNvPr id="266" name="Shape 266"/>
          <p:cNvSpPr/>
          <p:nvPr/>
        </p:nvSpPr>
        <p:spPr>
          <a:xfrm>
            <a:off x="1970019" y="2546502"/>
            <a:ext cx="5203960" cy="4021397"/>
          </a:xfrm>
          <a:prstGeom prst="rect">
            <a:avLst/>
          </a:prstGeom>
          <a:blipFill>
            <a:blip r:embed="rId3"/>
            <a:stretch>
              <a:fillRect/>
            </a:stretch>
          </a:blipFill>
          <a:ln>
            <a:noFill/>
          </a:ln>
        </p:spPr>
      </p:sp>
    </p:spTree>
  </p:cSld>
  <p:clrMapOvr>
    <a:masterClrMapping/>
  </p:clrMapOvr>
  <p:transition xmlns:p14="http://schemas.microsoft.com/office/powerpoint/2010/mai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buNone/>
            </a:pPr>
            <a:r>
              <a:rPr lang="en"/>
              <a:t>Design eines Navigations-Systems</a:t>
            </a:r>
          </a:p>
        </p:txBody>
      </p:sp>
      <p:sp>
        <p:nvSpPr>
          <p:cNvPr id="272" name="Shape 272"/>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buNone/>
            </a:pPr>
            <a:r>
              <a:rPr lang="en" b="1"/>
              <a:t>UI-components</a:t>
            </a:r>
          </a:p>
          <a:p>
            <a:pPr marL="457200" lvl="0" indent="-419100" rtl="0">
              <a:buClr>
                <a:srgbClr val="000000"/>
              </a:buClr>
              <a:buSzPct val="100000"/>
              <a:buFont typeface="Arial"/>
              <a:buAutoNum type="arabicPeriod"/>
            </a:pPr>
            <a:r>
              <a:rPr lang="en"/>
              <a:t>Metaphern</a:t>
            </a:r>
          </a:p>
          <a:p>
            <a:pPr marL="457200" lvl="0" indent="-419100" rtl="0">
              <a:buClr>
                <a:srgbClr val="000000"/>
              </a:buClr>
              <a:buSzPct val="100000"/>
              <a:buFont typeface="Arial"/>
              <a:buAutoNum type="arabicPeriod"/>
            </a:pPr>
            <a:r>
              <a:rPr lang="en"/>
              <a:t>Mentales Modell</a:t>
            </a:r>
          </a:p>
          <a:p>
            <a:pPr marL="457200" lvl="0" indent="-419100" rtl="0">
              <a:buClr>
                <a:srgbClr val="000000"/>
              </a:buClr>
              <a:buSzPct val="100000"/>
              <a:buFont typeface="Arial"/>
              <a:buAutoNum type="arabicPeriod"/>
            </a:pPr>
            <a:r>
              <a:rPr lang="en"/>
              <a:t>Navigation</a:t>
            </a:r>
          </a:p>
          <a:p>
            <a:pPr marL="457200" lvl="0" indent="-419100" rtl="0">
              <a:buClr>
                <a:srgbClr val="000000"/>
              </a:buClr>
              <a:buSzPct val="100000"/>
              <a:buFont typeface="Arial"/>
              <a:buAutoNum type="arabicPeriod"/>
            </a:pPr>
            <a:r>
              <a:rPr lang="en"/>
              <a:t>Aussehen</a:t>
            </a:r>
          </a:p>
          <a:p>
            <a:pPr marL="457200" lvl="0" indent="-419100" rtl="0">
              <a:buClr>
                <a:srgbClr val="000000"/>
              </a:buClr>
              <a:buSzPct val="100000"/>
              <a:buFont typeface="Arial"/>
              <a:buAutoNum type="arabicPeriod"/>
            </a:pPr>
            <a:r>
              <a:rPr lang="en"/>
              <a:t>Interaktion</a:t>
            </a:r>
          </a:p>
          <a:p>
            <a:endParaRPr lang="en"/>
          </a:p>
        </p:txBody>
      </p:sp>
    </p:spTree>
  </p:cSld>
  <p:clrMapOvr>
    <a:masterClrMapping/>
  </p:clrMapOvr>
  <p:transition xmlns:p14="http://schemas.microsoft.com/office/powerpoint/2010/mai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buNone/>
            </a:pPr>
            <a:r>
              <a:rPr lang="en"/>
              <a:t>Design eines Navigations-Systems</a:t>
            </a:r>
          </a:p>
        </p:txBody>
      </p:sp>
      <p:sp>
        <p:nvSpPr>
          <p:cNvPr id="278" name="Shape 27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buNone/>
            </a:pPr>
            <a:r>
              <a:rPr lang="en" b="1"/>
              <a:t>UI-Komponenten</a:t>
            </a:r>
          </a:p>
          <a:p>
            <a:pPr marL="457200" lvl="0" indent="-419100">
              <a:buClr>
                <a:srgbClr val="000000"/>
              </a:buClr>
              <a:buSzPct val="100000"/>
              <a:buFont typeface="Arial"/>
              <a:buAutoNum type="arabicPeriod"/>
            </a:pPr>
            <a:r>
              <a:rPr lang="en"/>
              <a:t>Metaphern</a:t>
            </a:r>
          </a:p>
        </p:txBody>
      </p:sp>
      <p:sp>
        <p:nvSpPr>
          <p:cNvPr id="279" name="Shape 279"/>
          <p:cNvSpPr/>
          <p:nvPr/>
        </p:nvSpPr>
        <p:spPr>
          <a:xfrm>
            <a:off x="3942270" y="1806658"/>
            <a:ext cx="4744526" cy="4761241"/>
          </a:xfrm>
          <a:prstGeom prst="rect">
            <a:avLst/>
          </a:prstGeom>
          <a:blipFill>
            <a:blip r:embed="rId3"/>
            <a:stretch>
              <a:fillRect/>
            </a:stretch>
          </a:blipFill>
          <a:ln>
            <a:noFill/>
          </a:ln>
        </p:spPr>
      </p:sp>
      <p:cxnSp>
        <p:nvCxnSpPr>
          <p:cNvPr id="280" name="Shape 280"/>
          <p:cNvCxnSpPr/>
          <p:nvPr/>
        </p:nvCxnSpPr>
        <p:spPr>
          <a:xfrm>
            <a:off x="4621425" y="3278650"/>
            <a:ext cx="345899" cy="0"/>
          </a:xfrm>
          <a:prstGeom prst="straightConnector1">
            <a:avLst/>
          </a:prstGeom>
          <a:noFill/>
          <a:ln w="38100" cap="flat">
            <a:solidFill>
              <a:srgbClr val="6AA84F"/>
            </a:solidFill>
            <a:prstDash val="solid"/>
            <a:round/>
            <a:headEnd type="none" w="lg" len="lg"/>
            <a:tailEnd type="none" w="lg" len="lg"/>
          </a:ln>
        </p:spPr>
      </p:cxnSp>
      <p:cxnSp>
        <p:nvCxnSpPr>
          <p:cNvPr id="281" name="Shape 281"/>
          <p:cNvCxnSpPr/>
          <p:nvPr/>
        </p:nvCxnSpPr>
        <p:spPr>
          <a:xfrm>
            <a:off x="4580250" y="3286900"/>
            <a:ext cx="436500" cy="24600"/>
          </a:xfrm>
          <a:prstGeom prst="straightConnector1">
            <a:avLst/>
          </a:prstGeom>
          <a:noFill/>
          <a:ln w="38100" cap="flat">
            <a:solidFill>
              <a:srgbClr val="6AA84F"/>
            </a:solidFill>
            <a:prstDash val="solid"/>
            <a:round/>
            <a:headEnd type="none" w="lg" len="lg"/>
            <a:tailEnd type="none" w="lg" len="lg"/>
          </a:ln>
        </p:spPr>
      </p:cxnSp>
      <p:cxnSp>
        <p:nvCxnSpPr>
          <p:cNvPr id="282" name="Shape 282"/>
          <p:cNvCxnSpPr/>
          <p:nvPr/>
        </p:nvCxnSpPr>
        <p:spPr>
          <a:xfrm rot="10800000" flipH="1">
            <a:off x="4613100" y="3344574"/>
            <a:ext cx="370799" cy="8100"/>
          </a:xfrm>
          <a:prstGeom prst="straightConnector1">
            <a:avLst/>
          </a:prstGeom>
          <a:noFill/>
          <a:ln w="38100" cap="flat">
            <a:solidFill>
              <a:srgbClr val="6AA84F"/>
            </a:solidFill>
            <a:prstDash val="solid"/>
            <a:round/>
            <a:headEnd type="none" w="lg" len="lg"/>
            <a:tailEnd type="none" w="lg" len="lg"/>
          </a:ln>
        </p:spPr>
      </p:cxnSp>
      <p:cxnSp>
        <p:nvCxnSpPr>
          <p:cNvPr id="283" name="Shape 283"/>
          <p:cNvCxnSpPr/>
          <p:nvPr/>
        </p:nvCxnSpPr>
        <p:spPr>
          <a:xfrm>
            <a:off x="4604950" y="3328075"/>
            <a:ext cx="337799" cy="8100"/>
          </a:xfrm>
          <a:prstGeom prst="straightConnector1">
            <a:avLst/>
          </a:prstGeom>
          <a:noFill/>
          <a:ln w="19050" cap="flat">
            <a:solidFill>
              <a:srgbClr val="6AA84F"/>
            </a:solidFill>
            <a:prstDash val="solid"/>
            <a:round/>
            <a:headEnd type="none" w="lg" len="lg"/>
            <a:tailEnd type="none" w="lg" len="lg"/>
          </a:ln>
        </p:spPr>
      </p:cxnSp>
      <p:cxnSp>
        <p:nvCxnSpPr>
          <p:cNvPr id="284" name="Shape 284"/>
          <p:cNvCxnSpPr/>
          <p:nvPr/>
        </p:nvCxnSpPr>
        <p:spPr>
          <a:xfrm rot="10800000" flipH="1">
            <a:off x="4654375" y="3311749"/>
            <a:ext cx="288300" cy="8100"/>
          </a:xfrm>
          <a:prstGeom prst="straightConnector1">
            <a:avLst/>
          </a:prstGeom>
          <a:noFill/>
          <a:ln w="19050" cap="flat">
            <a:solidFill>
              <a:srgbClr val="6AA84F"/>
            </a:solidFill>
            <a:prstDash val="solid"/>
            <a:round/>
            <a:headEnd type="none" w="lg" len="lg"/>
            <a:tailEnd type="none" w="lg" len="lg"/>
          </a:ln>
        </p:spPr>
      </p:cxnSp>
      <p:cxnSp>
        <p:nvCxnSpPr>
          <p:cNvPr id="285" name="Shape 285"/>
          <p:cNvCxnSpPr/>
          <p:nvPr/>
        </p:nvCxnSpPr>
        <p:spPr>
          <a:xfrm>
            <a:off x="4703800" y="3319850"/>
            <a:ext cx="247200" cy="16499"/>
          </a:xfrm>
          <a:prstGeom prst="straightConnector1">
            <a:avLst/>
          </a:prstGeom>
          <a:noFill/>
          <a:ln w="19050" cap="flat">
            <a:solidFill>
              <a:srgbClr val="6AA84F"/>
            </a:solidFill>
            <a:prstDash val="solid"/>
            <a:round/>
            <a:headEnd type="none" w="lg" len="lg"/>
            <a:tailEnd type="none" w="lg" len="lg"/>
          </a:ln>
        </p:spPr>
      </p:cxnSp>
    </p:spTree>
  </p:cSld>
  <p:clrMapOvr>
    <a:masterClrMapping/>
  </p:clrMapOvr>
  <p:transition xmlns:p14="http://schemas.microsoft.com/office/powerpoint/2010/mai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Shape 29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buNone/>
            </a:pPr>
            <a:r>
              <a:rPr lang="en"/>
              <a:t>Design eines Navigations-Systems</a:t>
            </a:r>
          </a:p>
        </p:txBody>
      </p:sp>
      <p:sp>
        <p:nvSpPr>
          <p:cNvPr id="291" name="Shape 291"/>
          <p:cNvSpPr txBox="1">
            <a:spLocks noGrp="1"/>
          </p:cNvSpPr>
          <p:nvPr>
            <p:ph type="body" idx="1"/>
          </p:nvPr>
        </p:nvSpPr>
        <p:spPr>
          <a:xfrm>
            <a:off x="457200" y="1577450"/>
            <a:ext cx="8229600" cy="4967700"/>
          </a:xfrm>
          <a:prstGeom prst="rect">
            <a:avLst/>
          </a:prstGeom>
        </p:spPr>
        <p:txBody>
          <a:bodyPr lIns="91425" tIns="91425" rIns="91425" bIns="91425" anchor="t" anchorCtr="0">
            <a:noAutofit/>
          </a:bodyPr>
          <a:lstStyle/>
          <a:p>
            <a:pPr lvl="0" rtl="0">
              <a:buClr>
                <a:srgbClr val="000000"/>
              </a:buClr>
              <a:buSzPct val="36666"/>
              <a:buFont typeface="Arial"/>
              <a:buNone/>
            </a:pPr>
            <a:r>
              <a:rPr lang="en" b="1"/>
              <a:t>UI-Komponenten</a:t>
            </a:r>
          </a:p>
          <a:p>
            <a:pPr marL="457200" lvl="0" indent="-419100" rtl="0">
              <a:buClr>
                <a:srgbClr val="000000"/>
              </a:buClr>
              <a:buSzPct val="100000"/>
              <a:buFont typeface="Arial"/>
              <a:buAutoNum type="arabicPeriod"/>
            </a:pPr>
            <a:r>
              <a:rPr lang="en"/>
              <a:t>Metaphern</a:t>
            </a:r>
          </a:p>
          <a:p>
            <a:pPr marL="457200" lvl="0" indent="-419100" rtl="0">
              <a:buClr>
                <a:srgbClr val="000000"/>
              </a:buClr>
              <a:buSzPct val="100000"/>
              <a:buFont typeface="Arial"/>
              <a:buAutoNum type="arabicPeriod"/>
            </a:pPr>
            <a:r>
              <a:rPr lang="en"/>
              <a:t>Mentales Modell</a:t>
            </a:r>
          </a:p>
        </p:txBody>
      </p:sp>
      <p:sp>
        <p:nvSpPr>
          <p:cNvPr id="292" name="Shape 292"/>
          <p:cNvSpPr txBox="1"/>
          <p:nvPr/>
        </p:nvSpPr>
        <p:spPr>
          <a:xfrm>
            <a:off x="4303575" y="2266500"/>
            <a:ext cx="3657600" cy="803099"/>
          </a:xfrm>
          <a:prstGeom prst="rect">
            <a:avLst/>
          </a:prstGeom>
          <a:noFill/>
        </p:spPr>
        <p:txBody>
          <a:bodyPr lIns="91425" tIns="91425" rIns="91425" bIns="91425" anchor="t" anchorCtr="0">
            <a:noAutofit/>
          </a:bodyPr>
          <a:lstStyle/>
          <a:p>
            <a:pPr>
              <a:buNone/>
            </a:pPr>
            <a:r>
              <a:rPr lang="en" sz="2400" b="1"/>
              <a:t>Organization of Data</a:t>
            </a:r>
          </a:p>
        </p:txBody>
      </p:sp>
      <p:sp>
        <p:nvSpPr>
          <p:cNvPr id="293" name="Shape 293"/>
          <p:cNvSpPr txBox="1"/>
          <p:nvPr/>
        </p:nvSpPr>
        <p:spPr>
          <a:xfrm>
            <a:off x="4531300" y="2868800"/>
            <a:ext cx="1350900" cy="1989300"/>
          </a:xfrm>
          <a:prstGeom prst="rect">
            <a:avLst/>
          </a:prstGeom>
          <a:noFill/>
        </p:spPr>
        <p:txBody>
          <a:bodyPr lIns="91425" tIns="91425" rIns="91425" bIns="91425" anchor="t" anchorCtr="0">
            <a:noAutofit/>
          </a:bodyPr>
          <a:lstStyle/>
          <a:p>
            <a:pPr lvl="0" rtl="0">
              <a:buNone/>
            </a:pPr>
            <a:r>
              <a:rPr lang="en" sz="1800"/>
              <a:t>Functions</a:t>
            </a:r>
          </a:p>
          <a:p>
            <a:endParaRPr lang="en" sz="1800"/>
          </a:p>
          <a:p>
            <a:pPr>
              <a:buNone/>
            </a:pPr>
            <a:r>
              <a:rPr lang="en" sz="1800"/>
              <a:t>Roles</a:t>
            </a:r>
          </a:p>
        </p:txBody>
      </p:sp>
      <p:sp>
        <p:nvSpPr>
          <p:cNvPr id="294" name="Shape 294"/>
          <p:cNvSpPr txBox="1"/>
          <p:nvPr/>
        </p:nvSpPr>
        <p:spPr>
          <a:xfrm>
            <a:off x="6160975" y="2868800"/>
            <a:ext cx="1499399" cy="2385000"/>
          </a:xfrm>
          <a:prstGeom prst="rect">
            <a:avLst/>
          </a:prstGeom>
          <a:noFill/>
        </p:spPr>
        <p:txBody>
          <a:bodyPr lIns="91425" tIns="91425" rIns="91425" bIns="91425" anchor="t" anchorCtr="0">
            <a:noAutofit/>
          </a:bodyPr>
          <a:lstStyle/>
          <a:p>
            <a:pPr lvl="0" rtl="0">
              <a:buNone/>
            </a:pPr>
            <a:r>
              <a:rPr lang="en" sz="1800"/>
              <a:t>Tasks</a:t>
            </a:r>
          </a:p>
          <a:p>
            <a:endParaRPr lang="en" sz="1800"/>
          </a:p>
          <a:p>
            <a:pPr>
              <a:buNone/>
            </a:pPr>
            <a:r>
              <a:rPr lang="en" sz="1800"/>
              <a:t>Roles</a:t>
            </a:r>
          </a:p>
        </p:txBody>
      </p:sp>
    </p:spTree>
  </p:cSld>
  <p:clrMapOvr>
    <a:masterClrMapping/>
  </p:clrMapOvr>
  <p:transition xmlns:p14="http://schemas.microsoft.com/office/powerpoint/2010/mai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buNone/>
            </a:pPr>
            <a:r>
              <a:rPr lang="en"/>
              <a:t>Design eines Navigations-Systems</a:t>
            </a:r>
          </a:p>
        </p:txBody>
      </p:sp>
      <p:sp>
        <p:nvSpPr>
          <p:cNvPr id="300" name="Shape 300"/>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buClr>
                <a:srgbClr val="000000"/>
              </a:buClr>
              <a:buSzPct val="36666"/>
              <a:buFont typeface="Arial"/>
              <a:buNone/>
            </a:pPr>
            <a:r>
              <a:rPr lang="en" b="1"/>
              <a:t>UI-Komponenten</a:t>
            </a:r>
          </a:p>
          <a:p>
            <a:pPr marL="457200" lvl="0" indent="-419100" rtl="0">
              <a:buClr>
                <a:srgbClr val="000000"/>
              </a:buClr>
              <a:buSzPct val="100000"/>
              <a:buFont typeface="Arial"/>
              <a:buAutoNum type="arabicPeriod"/>
            </a:pPr>
            <a:r>
              <a:rPr lang="en"/>
              <a:t>Metaphern</a:t>
            </a:r>
          </a:p>
          <a:p>
            <a:pPr marL="457200" lvl="0" indent="-419100" rtl="0">
              <a:buClr>
                <a:srgbClr val="000000"/>
              </a:buClr>
              <a:buSzPct val="100000"/>
              <a:buFont typeface="Arial"/>
              <a:buAutoNum type="arabicPeriod"/>
            </a:pPr>
            <a:r>
              <a:rPr lang="en"/>
              <a:t>Mentales Modell</a:t>
            </a:r>
          </a:p>
          <a:p>
            <a:pPr marL="457200" lvl="0" indent="-419100" rtl="0">
              <a:buClr>
                <a:srgbClr val="000000"/>
              </a:buClr>
              <a:buSzPct val="100000"/>
              <a:buFont typeface="Arial"/>
              <a:buAutoNum type="arabicPeriod"/>
            </a:pPr>
            <a:r>
              <a:rPr lang="en"/>
              <a:t>Navigation</a:t>
            </a:r>
          </a:p>
          <a:p>
            <a:endParaRPr lang="en"/>
          </a:p>
          <a:p>
            <a:endParaRPr lang="en"/>
          </a:p>
          <a:p>
            <a:endParaRPr lang="en"/>
          </a:p>
        </p:txBody>
      </p:sp>
      <p:sp>
        <p:nvSpPr>
          <p:cNvPr id="301" name="Shape 301"/>
          <p:cNvSpPr/>
          <p:nvPr/>
        </p:nvSpPr>
        <p:spPr>
          <a:xfrm>
            <a:off x="5078550" y="3725550"/>
            <a:ext cx="436800" cy="374699"/>
          </a:xfrm>
          <a:prstGeom prst="rightArrow">
            <a:avLst>
              <a:gd name="adj1" fmla="val 50000"/>
              <a:gd name="adj2" fmla="val 50000"/>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02" name="Shape 302"/>
          <p:cNvSpPr/>
          <p:nvPr/>
        </p:nvSpPr>
        <p:spPr>
          <a:xfrm>
            <a:off x="3637150" y="3725550"/>
            <a:ext cx="436800" cy="374699"/>
          </a:xfrm>
          <a:prstGeom prst="rightArrow">
            <a:avLst>
              <a:gd name="adj1" fmla="val 50000"/>
              <a:gd name="adj2" fmla="val 50000"/>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03" name="Shape 303"/>
          <p:cNvSpPr/>
          <p:nvPr/>
        </p:nvSpPr>
        <p:spPr>
          <a:xfrm>
            <a:off x="3637150" y="4741200"/>
            <a:ext cx="436800" cy="374699"/>
          </a:xfrm>
          <a:prstGeom prst="rightArrow">
            <a:avLst>
              <a:gd name="adj1" fmla="val 50000"/>
              <a:gd name="adj2" fmla="val 50000"/>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04" name="Shape 304"/>
          <p:cNvSpPr/>
          <p:nvPr/>
        </p:nvSpPr>
        <p:spPr>
          <a:xfrm>
            <a:off x="6124775" y="4741200"/>
            <a:ext cx="436800" cy="374699"/>
          </a:xfrm>
          <a:prstGeom prst="rightArrow">
            <a:avLst>
              <a:gd name="adj1" fmla="val 50000"/>
              <a:gd name="adj2" fmla="val 50000"/>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05" name="Shape 305"/>
          <p:cNvSpPr txBox="1"/>
          <p:nvPr/>
        </p:nvSpPr>
        <p:spPr>
          <a:xfrm>
            <a:off x="1037987" y="3546401"/>
            <a:ext cx="7512900" cy="1989300"/>
          </a:xfrm>
          <a:prstGeom prst="rect">
            <a:avLst/>
          </a:prstGeom>
          <a:noFill/>
        </p:spPr>
        <p:txBody>
          <a:bodyPr lIns="91425" tIns="91425" rIns="91425" bIns="91425" anchor="t" anchorCtr="0">
            <a:noAutofit/>
          </a:bodyPr>
          <a:lstStyle/>
          <a:p>
            <a:pPr lvl="0" rtl="0">
              <a:spcBef>
                <a:spcPts val="600"/>
              </a:spcBef>
              <a:buClr>
                <a:srgbClr val="000000"/>
              </a:buClr>
              <a:buSzPct val="36666"/>
              <a:buFont typeface="Arial"/>
              <a:buNone/>
            </a:pPr>
            <a:r>
              <a:rPr lang="en" sz="3000"/>
              <a:t>Startbildschirm     Karte     Zieleingabe</a:t>
            </a:r>
          </a:p>
          <a:p>
            <a:endParaRPr lang="en" sz="3000"/>
          </a:p>
          <a:p>
            <a:pPr lvl="0" rtl="0">
              <a:spcBef>
                <a:spcPts val="600"/>
              </a:spcBef>
              <a:buClr>
                <a:srgbClr val="000000"/>
              </a:buClr>
              <a:buSzPct val="36666"/>
              <a:buFont typeface="Arial"/>
              <a:buNone/>
            </a:pPr>
            <a:r>
              <a:rPr lang="en" sz="3000"/>
              <a:t>Startbildschirm     Zieleingabe     Karte</a:t>
            </a:r>
          </a:p>
          <a:p>
            <a:endParaRPr lang="en" sz="3000"/>
          </a:p>
        </p:txBody>
      </p:sp>
    </p:spTree>
  </p:cSld>
  <p:clrMapOvr>
    <a:masterClrMapping/>
  </p:clrMapOvr>
  <p:transition xmlns:p14="http://schemas.microsoft.com/office/powerpoint/2010/mai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Shape 31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buNone/>
            </a:pPr>
            <a:r>
              <a:rPr lang="en"/>
              <a:t>Design eines Navigations-Systems</a:t>
            </a:r>
          </a:p>
        </p:txBody>
      </p:sp>
      <p:sp>
        <p:nvSpPr>
          <p:cNvPr id="311" name="Shape 311"/>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buClr>
                <a:srgbClr val="000000"/>
              </a:buClr>
              <a:buSzPct val="36666"/>
              <a:buFont typeface="Arial"/>
              <a:buNone/>
            </a:pPr>
            <a:r>
              <a:rPr lang="en" b="1"/>
              <a:t>UI-Komponenten</a:t>
            </a:r>
          </a:p>
          <a:p>
            <a:pPr marL="457200" lvl="0" indent="-419100" rtl="0">
              <a:buClr>
                <a:srgbClr val="000000"/>
              </a:buClr>
              <a:buSzPct val="100000"/>
              <a:buFont typeface="Arial"/>
              <a:buAutoNum type="arabicPeriod"/>
            </a:pPr>
            <a:r>
              <a:rPr lang="en"/>
              <a:t>Metaphern</a:t>
            </a:r>
          </a:p>
          <a:p>
            <a:pPr marL="457200" lvl="0" indent="-419100" rtl="0">
              <a:buClr>
                <a:srgbClr val="000000"/>
              </a:buClr>
              <a:buSzPct val="100000"/>
              <a:buFont typeface="Arial"/>
              <a:buAutoNum type="arabicPeriod"/>
            </a:pPr>
            <a:r>
              <a:rPr lang="en"/>
              <a:t>Mentales Modell</a:t>
            </a:r>
          </a:p>
          <a:p>
            <a:pPr marL="457200" lvl="0" indent="-419100" rtl="0">
              <a:buClr>
                <a:srgbClr val="000000"/>
              </a:buClr>
              <a:buSzPct val="100000"/>
              <a:buFont typeface="Arial"/>
              <a:buAutoNum type="arabicPeriod"/>
            </a:pPr>
            <a:r>
              <a:rPr lang="en"/>
              <a:t>Navigation</a:t>
            </a:r>
          </a:p>
          <a:p>
            <a:pPr marL="457200" lvl="0" indent="-419100">
              <a:buClr>
                <a:srgbClr val="000000"/>
              </a:buClr>
              <a:buSzPct val="100000"/>
              <a:buFont typeface="Arial"/>
              <a:buAutoNum type="arabicPeriod"/>
            </a:pPr>
            <a:r>
              <a:rPr lang="en"/>
              <a:t>Aussehen</a:t>
            </a:r>
          </a:p>
        </p:txBody>
      </p:sp>
      <p:sp>
        <p:nvSpPr>
          <p:cNvPr id="312" name="Shape 312"/>
          <p:cNvSpPr/>
          <p:nvPr/>
        </p:nvSpPr>
        <p:spPr>
          <a:xfrm>
            <a:off x="4232706" y="2177987"/>
            <a:ext cx="4454093" cy="4389912"/>
          </a:xfrm>
          <a:prstGeom prst="rect">
            <a:avLst/>
          </a:prstGeom>
          <a:blipFill>
            <a:blip r:embed="rId3"/>
            <a:stretch>
              <a:fillRect/>
            </a:stretch>
          </a:blipFill>
          <a:ln>
            <a:noFill/>
          </a:ln>
        </p:spPr>
      </p:sp>
      <p:cxnSp>
        <p:nvCxnSpPr>
          <p:cNvPr id="313" name="Shape 313"/>
          <p:cNvCxnSpPr/>
          <p:nvPr/>
        </p:nvCxnSpPr>
        <p:spPr>
          <a:xfrm>
            <a:off x="5511225" y="2550575"/>
            <a:ext cx="1136699" cy="1301699"/>
          </a:xfrm>
          <a:prstGeom prst="straightConnector1">
            <a:avLst/>
          </a:prstGeom>
          <a:noFill/>
          <a:ln w="114300" cap="flat">
            <a:solidFill>
              <a:srgbClr val="FF0000"/>
            </a:solidFill>
            <a:prstDash val="solid"/>
            <a:round/>
            <a:headEnd type="none" w="lg" len="lg"/>
            <a:tailEnd type="none" w="lg" len="lg"/>
          </a:ln>
        </p:spPr>
      </p:cxnSp>
      <p:cxnSp>
        <p:nvCxnSpPr>
          <p:cNvPr id="314" name="Shape 314"/>
          <p:cNvCxnSpPr/>
          <p:nvPr/>
        </p:nvCxnSpPr>
        <p:spPr>
          <a:xfrm flipH="1">
            <a:off x="5593574" y="2580425"/>
            <a:ext cx="972000" cy="1242000"/>
          </a:xfrm>
          <a:prstGeom prst="straightConnector1">
            <a:avLst/>
          </a:prstGeom>
          <a:noFill/>
          <a:ln w="114300" cap="flat">
            <a:solidFill>
              <a:srgbClr val="FF0000"/>
            </a:solidFill>
            <a:prstDash val="solid"/>
            <a:round/>
            <a:headEnd type="none" w="lg" len="lg"/>
            <a:tailEnd type="none" w="lg" len="lg"/>
          </a:ln>
        </p:spPr>
      </p:cxnSp>
      <p:cxnSp>
        <p:nvCxnSpPr>
          <p:cNvPr id="315" name="Shape 315"/>
          <p:cNvCxnSpPr/>
          <p:nvPr/>
        </p:nvCxnSpPr>
        <p:spPr>
          <a:xfrm>
            <a:off x="6565575" y="4934475"/>
            <a:ext cx="1136699" cy="1301699"/>
          </a:xfrm>
          <a:prstGeom prst="straightConnector1">
            <a:avLst/>
          </a:prstGeom>
          <a:noFill/>
          <a:ln w="114300" cap="flat">
            <a:solidFill>
              <a:srgbClr val="FF0000"/>
            </a:solidFill>
            <a:prstDash val="solid"/>
            <a:round/>
            <a:headEnd type="none" w="lg" len="lg"/>
            <a:tailEnd type="none" w="lg" len="lg"/>
          </a:ln>
        </p:spPr>
      </p:cxnSp>
      <p:cxnSp>
        <p:nvCxnSpPr>
          <p:cNvPr id="316" name="Shape 316"/>
          <p:cNvCxnSpPr/>
          <p:nvPr/>
        </p:nvCxnSpPr>
        <p:spPr>
          <a:xfrm flipH="1">
            <a:off x="6647924" y="4964325"/>
            <a:ext cx="972000" cy="1242000"/>
          </a:xfrm>
          <a:prstGeom prst="straightConnector1">
            <a:avLst/>
          </a:prstGeom>
          <a:noFill/>
          <a:ln w="114300" cap="flat">
            <a:solidFill>
              <a:srgbClr val="FF0000"/>
            </a:solidFill>
            <a:prstDash val="solid"/>
            <a:round/>
            <a:headEnd type="none" w="lg" len="lg"/>
            <a:tailEnd type="none" w="lg" len="lg"/>
          </a:ln>
        </p:spPr>
      </p:cxnSp>
    </p:spTree>
  </p:cSld>
  <p:clrMapOvr>
    <a:masterClrMapping/>
  </p:clrMapOvr>
  <p:transition xmlns:p14="http://schemas.microsoft.com/office/powerpoint/2010/mai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buNone/>
            </a:pPr>
            <a:r>
              <a:rPr lang="en"/>
              <a:t>Design eines Navigations-Systems</a:t>
            </a:r>
          </a:p>
        </p:txBody>
      </p:sp>
      <p:sp>
        <p:nvSpPr>
          <p:cNvPr id="322" name="Shape 322"/>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buClr>
                <a:srgbClr val="000000"/>
              </a:buClr>
              <a:buSzPct val="36666"/>
              <a:buFont typeface="Arial"/>
              <a:buNone/>
            </a:pPr>
            <a:r>
              <a:rPr lang="en" b="1"/>
              <a:t>UI-Komponenten</a:t>
            </a:r>
          </a:p>
          <a:p>
            <a:pPr marL="457200" lvl="0" indent="-419100" rtl="0">
              <a:buClr>
                <a:srgbClr val="000000"/>
              </a:buClr>
              <a:buSzPct val="100000"/>
              <a:buFont typeface="Arial"/>
              <a:buAutoNum type="arabicPeriod"/>
            </a:pPr>
            <a:r>
              <a:rPr lang="en"/>
              <a:t>Metaphern</a:t>
            </a:r>
          </a:p>
          <a:p>
            <a:pPr marL="457200" lvl="0" indent="-419100" rtl="0">
              <a:buClr>
                <a:srgbClr val="000000"/>
              </a:buClr>
              <a:buSzPct val="100000"/>
              <a:buFont typeface="Arial"/>
              <a:buAutoNum type="arabicPeriod"/>
            </a:pPr>
            <a:r>
              <a:rPr lang="en"/>
              <a:t>Mentales Modell</a:t>
            </a:r>
          </a:p>
          <a:p>
            <a:pPr marL="457200" lvl="0" indent="-419100" rtl="0">
              <a:buClr>
                <a:srgbClr val="000000"/>
              </a:buClr>
              <a:buSzPct val="100000"/>
              <a:buFont typeface="Arial"/>
              <a:buAutoNum type="arabicPeriod"/>
            </a:pPr>
            <a:r>
              <a:rPr lang="en"/>
              <a:t>Navigation</a:t>
            </a:r>
          </a:p>
          <a:p>
            <a:pPr marL="457200" lvl="0" indent="-419100" rtl="0">
              <a:buClr>
                <a:srgbClr val="000000"/>
              </a:buClr>
              <a:buSzPct val="100000"/>
              <a:buFont typeface="Arial"/>
              <a:buAutoNum type="arabicPeriod"/>
            </a:pPr>
            <a:r>
              <a:rPr lang="en"/>
              <a:t>Aussehen</a:t>
            </a:r>
          </a:p>
          <a:p>
            <a:pPr marL="457200" lvl="0" indent="-419100" rtl="0">
              <a:buClr>
                <a:srgbClr val="000000"/>
              </a:buClr>
              <a:buSzPct val="100000"/>
              <a:buFont typeface="Arial"/>
              <a:buAutoNum type="arabicPeriod"/>
            </a:pPr>
            <a:r>
              <a:rPr lang="en"/>
              <a:t>Interaktion</a:t>
            </a:r>
          </a:p>
          <a:p>
            <a:endParaRPr lang="en"/>
          </a:p>
        </p:txBody>
      </p:sp>
      <p:sp>
        <p:nvSpPr>
          <p:cNvPr id="323" name="Shape 323"/>
          <p:cNvSpPr/>
          <p:nvPr/>
        </p:nvSpPr>
        <p:spPr>
          <a:xfrm>
            <a:off x="3989183" y="1417637"/>
            <a:ext cx="2485771" cy="2485771"/>
          </a:xfrm>
          <a:prstGeom prst="rect">
            <a:avLst/>
          </a:prstGeom>
          <a:blipFill>
            <a:blip r:embed="rId3"/>
            <a:stretch>
              <a:fillRect/>
            </a:stretch>
          </a:blipFill>
          <a:ln>
            <a:noFill/>
          </a:ln>
        </p:spPr>
      </p:sp>
      <p:sp>
        <p:nvSpPr>
          <p:cNvPr id="324" name="Shape 324"/>
          <p:cNvSpPr/>
          <p:nvPr/>
        </p:nvSpPr>
        <p:spPr>
          <a:xfrm rot="5400000">
            <a:off x="6680905" y="1873773"/>
            <a:ext cx="1161599" cy="1573500"/>
          </a:xfrm>
          <a:prstGeom prst="bentArrow">
            <a:avLst>
              <a:gd name="adj1" fmla="val 25000"/>
              <a:gd name="adj2" fmla="val 25000"/>
              <a:gd name="adj3" fmla="val 25000"/>
              <a:gd name="adj4" fmla="val 43750"/>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25" name="Shape 325"/>
          <p:cNvSpPr/>
          <p:nvPr/>
        </p:nvSpPr>
        <p:spPr>
          <a:xfrm>
            <a:off x="5880800" y="3903409"/>
            <a:ext cx="2910418" cy="2351126"/>
          </a:xfrm>
          <a:prstGeom prst="rect">
            <a:avLst/>
          </a:prstGeom>
          <a:blipFill>
            <a:blip r:embed="rId4"/>
            <a:stretch>
              <a:fillRect/>
            </a:stretch>
          </a:blipFill>
          <a:ln>
            <a:noFill/>
          </a:ln>
        </p:spPr>
      </p:sp>
      <p:sp>
        <p:nvSpPr>
          <p:cNvPr id="326" name="Shape 326"/>
          <p:cNvSpPr txBox="1"/>
          <p:nvPr/>
        </p:nvSpPr>
        <p:spPr>
          <a:xfrm>
            <a:off x="6474955" y="4420475"/>
            <a:ext cx="1911000" cy="1083299"/>
          </a:xfrm>
          <a:prstGeom prst="rect">
            <a:avLst/>
          </a:prstGeom>
          <a:noFill/>
        </p:spPr>
        <p:txBody>
          <a:bodyPr lIns="91425" tIns="91425" rIns="91425" bIns="91425" anchor="t" anchorCtr="0">
            <a:noAutofit/>
          </a:bodyPr>
          <a:lstStyle/>
          <a:p>
            <a:pPr>
              <a:buNone/>
            </a:pPr>
            <a:r>
              <a:rPr lang="en" sz="2000" i="1"/>
              <a:t>Dreh um, du wunderlicher Narr!</a:t>
            </a:r>
          </a:p>
        </p:txBody>
      </p:sp>
    </p:spTree>
  </p:cSld>
  <p:clrMapOvr>
    <a:masterClrMapping/>
  </p:clrMapOvr>
  <p:transition xmlns:p14="http://schemas.microsoft.com/office/powerpoint/2010/mai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buNone/>
            </a:pPr>
            <a:r>
              <a:rPr lang="en"/>
              <a:t>Einleitung</a:t>
            </a:r>
          </a:p>
        </p:txBody>
      </p:sp>
      <p:sp>
        <p:nvSpPr>
          <p:cNvPr id="46" name="Shape 46"/>
          <p:cNvSpPr txBox="1">
            <a:spLocks noGrp="1"/>
          </p:cNvSpPr>
          <p:nvPr>
            <p:ph type="body" idx="1"/>
          </p:nvPr>
        </p:nvSpPr>
        <p:spPr>
          <a:xfrm>
            <a:off x="346600" y="1600199"/>
            <a:ext cx="8229600" cy="4967700"/>
          </a:xfrm>
          <a:prstGeom prst="rect">
            <a:avLst/>
          </a:prstGeom>
        </p:spPr>
        <p:txBody>
          <a:bodyPr lIns="91425" tIns="91425" rIns="91425" bIns="91425" anchor="t" anchorCtr="0">
            <a:noAutofit/>
          </a:bodyPr>
          <a:lstStyle/>
          <a:p>
            <a:pPr marL="457200" lvl="0" indent="-298450" rtl="0">
              <a:buClr>
                <a:srgbClr val="000000"/>
              </a:buClr>
              <a:buSzPct val="61111"/>
              <a:buFont typeface="Arial"/>
              <a:buChar char="•"/>
            </a:pPr>
            <a:r>
              <a:rPr lang="en"/>
              <a:t>im Supermarkt</a:t>
            </a:r>
          </a:p>
          <a:p>
            <a:pPr marL="457200" lvl="0" indent="-298450" rtl="0">
              <a:buClr>
                <a:srgbClr val="000000"/>
              </a:buClr>
              <a:buSzPct val="61111"/>
              <a:buFont typeface="Arial"/>
              <a:buChar char="•"/>
            </a:pPr>
            <a:r>
              <a:rPr lang="en"/>
              <a:t>im Bus oder Zug</a:t>
            </a:r>
          </a:p>
          <a:p>
            <a:pPr marL="457200" lvl="0" indent="-298450" rtl="0">
              <a:buClr>
                <a:srgbClr val="000000"/>
              </a:buClr>
              <a:buSzPct val="61111"/>
              <a:buFont typeface="Arial"/>
              <a:buChar char="•"/>
            </a:pPr>
            <a:r>
              <a:rPr lang="en"/>
              <a:t>auf der Straße</a:t>
            </a:r>
          </a:p>
          <a:p>
            <a:pPr marL="457200" lvl="0" indent="-298450" rtl="0">
              <a:buClr>
                <a:srgbClr val="000000"/>
              </a:buClr>
              <a:buSzPct val="61111"/>
              <a:buFont typeface="Arial"/>
              <a:buChar char="•"/>
            </a:pPr>
            <a:r>
              <a:rPr lang="en"/>
              <a:t>im Schlafzimmer</a:t>
            </a:r>
          </a:p>
          <a:p>
            <a:pPr marL="457200" lvl="0" indent="-298450" rtl="0">
              <a:buClr>
                <a:srgbClr val="000000"/>
              </a:buClr>
              <a:buSzPct val="61111"/>
              <a:buFont typeface="Arial"/>
              <a:buChar char="•"/>
            </a:pPr>
            <a:r>
              <a:rPr lang="en"/>
              <a:t>in der Kirche</a:t>
            </a:r>
          </a:p>
          <a:p>
            <a:pPr marL="457200" lvl="0" indent="-298450" rtl="0">
              <a:buClr>
                <a:srgbClr val="000000"/>
              </a:buClr>
              <a:buSzPct val="61111"/>
              <a:buFont typeface="Arial"/>
              <a:buChar char="•"/>
            </a:pPr>
            <a:r>
              <a:rPr lang="en"/>
              <a:t>und andere</a:t>
            </a:r>
          </a:p>
          <a:p>
            <a:endParaRPr lang="en"/>
          </a:p>
          <a:p>
            <a:endParaRPr lang="en"/>
          </a:p>
          <a:p>
            <a:pPr lvl="0" rtl="0">
              <a:buClr>
                <a:srgbClr val="000000"/>
              </a:buClr>
              <a:buSzPct val="36666"/>
              <a:buFont typeface="Arial"/>
              <a:buNone/>
            </a:pPr>
            <a:r>
              <a:rPr lang="en"/>
              <a:t>Mobile context = anywhere and everywhere</a:t>
            </a:r>
          </a:p>
          <a:p>
            <a:endParaRPr lang="en"/>
          </a:p>
          <a:p>
            <a:endParaRPr lang="en"/>
          </a:p>
        </p:txBody>
      </p:sp>
      <p:sp>
        <p:nvSpPr>
          <p:cNvPr id="47" name="Shape 47"/>
          <p:cNvSpPr txBox="1"/>
          <p:nvPr/>
        </p:nvSpPr>
        <p:spPr>
          <a:xfrm>
            <a:off x="1780325" y="5683781"/>
            <a:ext cx="3657600" cy="457200"/>
          </a:xfrm>
          <a:prstGeom prst="rect">
            <a:avLst/>
          </a:prstGeom>
          <a:noFill/>
        </p:spPr>
        <p:txBody>
          <a:bodyPr lIns="91425" tIns="91425" rIns="91425" bIns="91425" anchor="t" anchorCtr="0">
            <a:noAutofit/>
          </a:bodyPr>
          <a:lstStyle/>
          <a:p>
            <a:endParaRPr/>
          </a:p>
        </p:txBody>
      </p:sp>
      <p:sp>
        <p:nvSpPr>
          <p:cNvPr id="48" name="Shape 48"/>
          <p:cNvSpPr/>
          <p:nvPr/>
        </p:nvSpPr>
        <p:spPr>
          <a:xfrm>
            <a:off x="3952100" y="1417637"/>
            <a:ext cx="4842861" cy="3434353"/>
          </a:xfrm>
          <a:prstGeom prst="rect">
            <a:avLst/>
          </a:prstGeom>
          <a:blipFill>
            <a:blip r:embed="rId3"/>
            <a:stretch>
              <a:fillRect/>
            </a:stretch>
          </a:blipFill>
          <a:ln>
            <a:noFill/>
          </a:ln>
        </p:spPr>
      </p:sp>
      <p:sp>
        <p:nvSpPr>
          <p:cNvPr id="49" name="Shape 49"/>
          <p:cNvSpPr txBox="1"/>
          <p:nvPr/>
        </p:nvSpPr>
        <p:spPr>
          <a:xfrm>
            <a:off x="4544730" y="4851991"/>
            <a:ext cx="3657600" cy="457200"/>
          </a:xfrm>
          <a:prstGeom prst="rect">
            <a:avLst/>
          </a:prstGeom>
          <a:noFill/>
        </p:spPr>
        <p:txBody>
          <a:bodyPr lIns="91425" tIns="91425" rIns="91425" bIns="91425" anchor="t" anchorCtr="0">
            <a:noAutofit/>
          </a:bodyPr>
          <a:lstStyle/>
          <a:p>
            <a:pPr lvl="0" rtl="0">
              <a:buNone/>
            </a:pPr>
            <a:r>
              <a:rPr lang="en"/>
              <a:t>Pictures of the mobile context from a dairy study on mobile Internet access</a:t>
            </a:r>
          </a:p>
        </p:txBody>
      </p:sp>
    </p:spTree>
  </p:cSld>
  <p:clrMapOvr>
    <a:masterClrMapping/>
  </p:clrMapOvr>
  <p:transition xmlns:p14="http://schemas.microsoft.com/office/powerpoint/2010/main" spd="slow">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Shape 331"/>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buNone/>
            </a:pPr>
            <a:r>
              <a:rPr lang="en"/>
              <a:t>Design eines Navigations-Systems</a:t>
            </a:r>
          </a:p>
        </p:txBody>
      </p:sp>
      <p:sp>
        <p:nvSpPr>
          <p:cNvPr id="332" name="Shape 332"/>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buNone/>
            </a:pPr>
            <a:r>
              <a:rPr lang="en" b="1"/>
              <a:t>Beispiele</a:t>
            </a:r>
          </a:p>
          <a:p>
            <a:pPr marL="457200" lvl="0" indent="-419100" rtl="0">
              <a:buClr>
                <a:srgbClr val="000000"/>
              </a:buClr>
              <a:buSzPct val="100000"/>
              <a:buFont typeface="Arial"/>
              <a:buAutoNum type="arabicPeriod"/>
            </a:pPr>
            <a:r>
              <a:rPr lang="en"/>
              <a:t>Home Screen</a:t>
            </a:r>
          </a:p>
          <a:p>
            <a:pPr marL="457200" lvl="0" indent="-419100" rtl="0">
              <a:buClr>
                <a:srgbClr val="000000"/>
              </a:buClr>
              <a:buSzPct val="100000"/>
              <a:buFont typeface="Arial"/>
              <a:buAutoNum type="arabicPeriod"/>
            </a:pPr>
            <a:r>
              <a:rPr lang="en"/>
              <a:t>Routenplaner</a:t>
            </a:r>
          </a:p>
          <a:p>
            <a:pPr marL="457200" lvl="0" indent="-419100" rtl="0">
              <a:buClr>
                <a:srgbClr val="000000"/>
              </a:buClr>
              <a:buSzPct val="100000"/>
              <a:buFont typeface="Arial"/>
              <a:buAutoNum type="arabicPeriod"/>
            </a:pPr>
            <a:r>
              <a:rPr lang="en"/>
              <a:t>Karten</a:t>
            </a:r>
          </a:p>
          <a:p>
            <a:pPr marL="457200" lvl="0" indent="-419100" rtl="0">
              <a:buClr>
                <a:srgbClr val="000000"/>
              </a:buClr>
              <a:buSzPct val="100000"/>
              <a:buFont typeface="Arial"/>
              <a:buAutoNum type="arabicPeriod"/>
            </a:pPr>
            <a:r>
              <a:rPr lang="en"/>
              <a:t>Verkehr</a:t>
            </a:r>
          </a:p>
          <a:p>
            <a:pPr marL="457200" lvl="0" indent="-419100" rtl="0">
              <a:buClr>
                <a:srgbClr val="000000"/>
              </a:buClr>
              <a:buSzPct val="100000"/>
              <a:buFont typeface="Arial"/>
              <a:buAutoNum type="arabicPeriod"/>
            </a:pPr>
            <a:r>
              <a:rPr lang="en"/>
              <a:t>Icons</a:t>
            </a:r>
          </a:p>
          <a:p>
            <a:pPr marL="457200" lvl="0" indent="-419100" rtl="0">
              <a:buClr>
                <a:srgbClr val="000000"/>
              </a:buClr>
              <a:buSzPct val="100000"/>
              <a:buFont typeface="Arial"/>
              <a:buAutoNum type="arabicPeriod"/>
            </a:pPr>
            <a:r>
              <a:rPr lang="en"/>
              <a:t>Interaktion</a:t>
            </a:r>
          </a:p>
        </p:txBody>
      </p:sp>
    </p:spTree>
  </p:cSld>
  <p:clrMapOvr>
    <a:masterClrMapping/>
  </p:clrMapOvr>
  <p:transition xmlns:p14="http://schemas.microsoft.com/office/powerpoint/2010/main" spd="slow">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Shape 337"/>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buNone/>
            </a:pPr>
            <a:r>
              <a:rPr lang="en"/>
              <a:t>Design eines Navigations-Systems</a:t>
            </a:r>
          </a:p>
        </p:txBody>
      </p:sp>
      <p:sp>
        <p:nvSpPr>
          <p:cNvPr id="338" name="Shape 33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buClr>
                <a:srgbClr val="000000"/>
              </a:buClr>
              <a:buSzPct val="36666"/>
              <a:buFont typeface="Arial"/>
              <a:buNone/>
            </a:pPr>
            <a:r>
              <a:rPr lang="en" b="1"/>
              <a:t>Beispiele</a:t>
            </a:r>
          </a:p>
          <a:p>
            <a:pPr marL="457200" lvl="0" indent="-419100">
              <a:buClr>
                <a:srgbClr val="000000"/>
              </a:buClr>
              <a:buSzPct val="100000"/>
              <a:buFont typeface="Arial"/>
              <a:buAutoNum type="arabicPeriod"/>
            </a:pPr>
            <a:r>
              <a:rPr lang="en"/>
              <a:t>Home Screen</a:t>
            </a:r>
          </a:p>
        </p:txBody>
      </p:sp>
      <p:sp>
        <p:nvSpPr>
          <p:cNvPr id="339" name="Shape 339"/>
          <p:cNvSpPr/>
          <p:nvPr/>
        </p:nvSpPr>
        <p:spPr>
          <a:xfrm>
            <a:off x="3420352" y="2615752"/>
            <a:ext cx="5266447" cy="3952147"/>
          </a:xfrm>
          <a:prstGeom prst="rect">
            <a:avLst/>
          </a:prstGeom>
          <a:blipFill>
            <a:blip r:embed="rId3"/>
            <a:stretch>
              <a:fillRect/>
            </a:stretch>
          </a:blipFill>
          <a:ln>
            <a:noFill/>
          </a:ln>
        </p:spPr>
      </p:sp>
    </p:spTree>
  </p:cSld>
  <p:clrMapOvr>
    <a:masterClrMapping/>
  </p:clrMapOvr>
  <p:transition xmlns:p14="http://schemas.microsoft.com/office/powerpoint/2010/main" spd="slow">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Shape 34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buNone/>
            </a:pPr>
            <a:r>
              <a:rPr lang="en"/>
              <a:t>Design eines Navigations-Systems</a:t>
            </a:r>
          </a:p>
        </p:txBody>
      </p:sp>
      <p:sp>
        <p:nvSpPr>
          <p:cNvPr id="345" name="Shape 34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buClr>
                <a:srgbClr val="000000"/>
              </a:buClr>
              <a:buSzPct val="36666"/>
              <a:buFont typeface="Arial"/>
              <a:buNone/>
            </a:pPr>
            <a:r>
              <a:rPr lang="en" b="1"/>
              <a:t>Beispiele</a:t>
            </a:r>
          </a:p>
          <a:p>
            <a:pPr marL="457200" lvl="0" indent="-419100" rtl="0">
              <a:buClr>
                <a:srgbClr val="000000"/>
              </a:buClr>
              <a:buSzPct val="100000"/>
              <a:buFont typeface="Arial"/>
              <a:buAutoNum type="arabicPeriod"/>
            </a:pPr>
            <a:r>
              <a:rPr lang="en"/>
              <a:t>Home Screen</a:t>
            </a:r>
          </a:p>
          <a:p>
            <a:pPr marL="457200" lvl="0" indent="-419100">
              <a:buClr>
                <a:srgbClr val="000000"/>
              </a:buClr>
              <a:buSzPct val="100000"/>
              <a:buFont typeface="Arial"/>
              <a:buAutoNum type="arabicPeriod"/>
            </a:pPr>
            <a:r>
              <a:rPr lang="en"/>
              <a:t>Routenplaner</a:t>
            </a:r>
          </a:p>
        </p:txBody>
      </p:sp>
      <p:sp>
        <p:nvSpPr>
          <p:cNvPr id="346" name="Shape 346"/>
          <p:cNvSpPr/>
          <p:nvPr/>
        </p:nvSpPr>
        <p:spPr>
          <a:xfrm>
            <a:off x="3774701" y="2880915"/>
            <a:ext cx="4912097" cy="3686983"/>
          </a:xfrm>
          <a:prstGeom prst="rect">
            <a:avLst/>
          </a:prstGeom>
          <a:blipFill>
            <a:blip r:embed="rId3"/>
            <a:stretch>
              <a:fillRect/>
            </a:stretch>
          </a:blipFill>
          <a:ln>
            <a:noFill/>
          </a:ln>
        </p:spPr>
      </p:sp>
    </p:spTree>
  </p:cSld>
  <p:clrMapOvr>
    <a:masterClrMapping/>
  </p:clrMapOvr>
  <p:transition xmlns:p14="http://schemas.microsoft.com/office/powerpoint/2010/main" spd="slow">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Shape 351"/>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buNone/>
            </a:pPr>
            <a:r>
              <a:rPr lang="en"/>
              <a:t>Design eines Navigations-Systems</a:t>
            </a:r>
          </a:p>
        </p:txBody>
      </p:sp>
      <p:sp>
        <p:nvSpPr>
          <p:cNvPr id="352" name="Shape 352"/>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buClr>
                <a:srgbClr val="000000"/>
              </a:buClr>
              <a:buSzPct val="36666"/>
              <a:buFont typeface="Arial"/>
              <a:buNone/>
            </a:pPr>
            <a:r>
              <a:rPr lang="en" b="1"/>
              <a:t>Beispiele</a:t>
            </a:r>
          </a:p>
          <a:p>
            <a:pPr marL="457200" lvl="0" indent="-419100" rtl="0">
              <a:buClr>
                <a:srgbClr val="000000"/>
              </a:buClr>
              <a:buSzPct val="100000"/>
              <a:buFont typeface="Arial"/>
              <a:buAutoNum type="arabicPeriod"/>
            </a:pPr>
            <a:r>
              <a:rPr lang="en"/>
              <a:t>Home Screen</a:t>
            </a:r>
          </a:p>
          <a:p>
            <a:pPr marL="457200" lvl="0" indent="-419100" rtl="0">
              <a:buClr>
                <a:srgbClr val="000000"/>
              </a:buClr>
              <a:buSzPct val="100000"/>
              <a:buFont typeface="Arial"/>
              <a:buAutoNum type="arabicPeriod"/>
            </a:pPr>
            <a:r>
              <a:rPr lang="en"/>
              <a:t>Routenplaner</a:t>
            </a:r>
          </a:p>
          <a:p>
            <a:pPr marL="457200" lvl="0" indent="-419100" rtl="0">
              <a:buClr>
                <a:srgbClr val="000000"/>
              </a:buClr>
              <a:buSzPct val="100000"/>
              <a:buFont typeface="Arial"/>
              <a:buAutoNum type="arabicPeriod"/>
            </a:pPr>
            <a:r>
              <a:rPr lang="en"/>
              <a:t>Karte</a:t>
            </a:r>
          </a:p>
        </p:txBody>
      </p:sp>
      <p:sp>
        <p:nvSpPr>
          <p:cNvPr id="353" name="Shape 353"/>
          <p:cNvSpPr/>
          <p:nvPr/>
        </p:nvSpPr>
        <p:spPr>
          <a:xfrm>
            <a:off x="3812475" y="2910731"/>
            <a:ext cx="4874326" cy="3657169"/>
          </a:xfrm>
          <a:prstGeom prst="rect">
            <a:avLst/>
          </a:prstGeom>
          <a:blipFill>
            <a:blip r:embed="rId3"/>
            <a:stretch>
              <a:fillRect/>
            </a:stretch>
          </a:blipFill>
          <a:ln>
            <a:noFill/>
          </a:ln>
        </p:spPr>
      </p:sp>
    </p:spTree>
  </p:cSld>
  <p:clrMapOvr>
    <a:masterClrMapping/>
  </p:clrMapOvr>
  <p:transition xmlns:p14="http://schemas.microsoft.com/office/powerpoint/2010/main" spd="slow">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Shape 358"/>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buNone/>
            </a:pPr>
            <a:r>
              <a:rPr lang="en"/>
              <a:t>Design eines Navigations-Systems</a:t>
            </a:r>
          </a:p>
        </p:txBody>
      </p:sp>
      <p:sp>
        <p:nvSpPr>
          <p:cNvPr id="359" name="Shape 359"/>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buClr>
                <a:srgbClr val="000000"/>
              </a:buClr>
              <a:buSzPct val="36666"/>
              <a:buFont typeface="Arial"/>
              <a:buNone/>
            </a:pPr>
            <a:r>
              <a:rPr lang="en" b="1"/>
              <a:t>Beispiele</a:t>
            </a:r>
          </a:p>
          <a:p>
            <a:pPr marL="457200" lvl="0" indent="-419100" rtl="0">
              <a:buClr>
                <a:srgbClr val="000000"/>
              </a:buClr>
              <a:buSzPct val="100000"/>
              <a:buFont typeface="Arial"/>
              <a:buAutoNum type="arabicPeriod"/>
            </a:pPr>
            <a:r>
              <a:rPr lang="en"/>
              <a:t>Home Screen</a:t>
            </a:r>
          </a:p>
          <a:p>
            <a:pPr marL="457200" lvl="0" indent="-419100" rtl="0">
              <a:buClr>
                <a:srgbClr val="000000"/>
              </a:buClr>
              <a:buSzPct val="100000"/>
              <a:buFont typeface="Arial"/>
              <a:buAutoNum type="arabicPeriod"/>
            </a:pPr>
            <a:r>
              <a:rPr lang="en"/>
              <a:t>Routenplaner</a:t>
            </a:r>
          </a:p>
          <a:p>
            <a:pPr marL="457200" lvl="0" indent="-419100" rtl="0">
              <a:buClr>
                <a:srgbClr val="000000"/>
              </a:buClr>
              <a:buSzPct val="100000"/>
              <a:buFont typeface="Arial"/>
              <a:buAutoNum type="arabicPeriod"/>
            </a:pPr>
            <a:r>
              <a:rPr lang="en"/>
              <a:t>Karte</a:t>
            </a:r>
          </a:p>
          <a:p>
            <a:pPr marL="457200" lvl="0" indent="-419100" rtl="0">
              <a:buClr>
                <a:srgbClr val="000000"/>
              </a:buClr>
              <a:buSzPct val="100000"/>
              <a:buFont typeface="Arial"/>
              <a:buAutoNum type="arabicPeriod"/>
            </a:pPr>
            <a:r>
              <a:rPr lang="en"/>
              <a:t>Verkehr</a:t>
            </a:r>
          </a:p>
          <a:p>
            <a:endParaRPr lang="en"/>
          </a:p>
        </p:txBody>
      </p:sp>
      <p:sp>
        <p:nvSpPr>
          <p:cNvPr id="360" name="Shape 360"/>
          <p:cNvSpPr/>
          <p:nvPr/>
        </p:nvSpPr>
        <p:spPr>
          <a:xfrm>
            <a:off x="3760563" y="2872167"/>
            <a:ext cx="4926238" cy="3695731"/>
          </a:xfrm>
          <a:prstGeom prst="rect">
            <a:avLst/>
          </a:prstGeom>
          <a:blipFill>
            <a:blip r:embed="rId3"/>
            <a:stretch>
              <a:fillRect/>
            </a:stretch>
          </a:blipFill>
          <a:ln>
            <a:noFill/>
          </a:ln>
        </p:spPr>
      </p:sp>
    </p:spTree>
  </p:cSld>
  <p:clrMapOvr>
    <a:masterClrMapping/>
  </p:clrMapOvr>
  <p:transition xmlns:p14="http://schemas.microsoft.com/office/powerpoint/2010/main" spd="slow">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Shape 365"/>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buNone/>
            </a:pPr>
            <a:r>
              <a:rPr lang="en"/>
              <a:t>Design eines Navigations-Systems</a:t>
            </a:r>
          </a:p>
        </p:txBody>
      </p:sp>
      <p:sp>
        <p:nvSpPr>
          <p:cNvPr id="366" name="Shape 366"/>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buClr>
                <a:srgbClr val="000000"/>
              </a:buClr>
              <a:buSzPct val="36666"/>
              <a:buFont typeface="Arial"/>
              <a:buNone/>
            </a:pPr>
            <a:r>
              <a:rPr lang="en" b="1"/>
              <a:t>Beispiele</a:t>
            </a:r>
          </a:p>
          <a:p>
            <a:pPr marL="457200" lvl="0" indent="-419100" rtl="0">
              <a:buClr>
                <a:srgbClr val="000000"/>
              </a:buClr>
              <a:buSzPct val="100000"/>
              <a:buFont typeface="Arial"/>
              <a:buAutoNum type="arabicPeriod"/>
            </a:pPr>
            <a:r>
              <a:rPr lang="en"/>
              <a:t>Home Screen</a:t>
            </a:r>
          </a:p>
          <a:p>
            <a:pPr marL="457200" lvl="0" indent="-419100" rtl="0">
              <a:buClr>
                <a:srgbClr val="000000"/>
              </a:buClr>
              <a:buSzPct val="100000"/>
              <a:buFont typeface="Arial"/>
              <a:buAutoNum type="arabicPeriod"/>
            </a:pPr>
            <a:r>
              <a:rPr lang="en"/>
              <a:t>Routenplaner</a:t>
            </a:r>
          </a:p>
          <a:p>
            <a:pPr marL="457200" lvl="0" indent="-419100" rtl="0">
              <a:buClr>
                <a:srgbClr val="000000"/>
              </a:buClr>
              <a:buSzPct val="100000"/>
              <a:buFont typeface="Arial"/>
              <a:buAutoNum type="arabicPeriod"/>
            </a:pPr>
            <a:r>
              <a:rPr lang="en"/>
              <a:t>Karte</a:t>
            </a:r>
          </a:p>
          <a:p>
            <a:pPr marL="457200" lvl="0" indent="-419100" rtl="0">
              <a:buClr>
                <a:srgbClr val="000000"/>
              </a:buClr>
              <a:buSzPct val="100000"/>
              <a:buFont typeface="Arial"/>
              <a:buAutoNum type="arabicPeriod"/>
            </a:pPr>
            <a:r>
              <a:rPr lang="en"/>
              <a:t>Verk</a:t>
            </a:r>
          </a:p>
          <a:p>
            <a:pPr marL="457200" lvl="0" indent="-419100" rtl="0">
              <a:buClr>
                <a:srgbClr val="000000"/>
              </a:buClr>
              <a:buSzPct val="100000"/>
              <a:buFont typeface="Arial"/>
              <a:buAutoNum type="arabicPeriod"/>
            </a:pPr>
            <a:r>
              <a:rPr lang="en"/>
              <a:t>Icons</a:t>
            </a:r>
          </a:p>
          <a:p>
            <a:endParaRPr lang="en"/>
          </a:p>
        </p:txBody>
      </p:sp>
      <p:sp>
        <p:nvSpPr>
          <p:cNvPr id="367" name="Shape 367"/>
          <p:cNvSpPr/>
          <p:nvPr/>
        </p:nvSpPr>
        <p:spPr>
          <a:xfrm>
            <a:off x="980297" y="4414355"/>
            <a:ext cx="7183405" cy="2153546"/>
          </a:xfrm>
          <a:prstGeom prst="rect">
            <a:avLst/>
          </a:prstGeom>
          <a:blipFill>
            <a:blip r:embed="rId3"/>
            <a:stretch>
              <a:fillRect/>
            </a:stretch>
          </a:blipFill>
          <a:ln>
            <a:noFill/>
          </a:ln>
        </p:spPr>
      </p:sp>
    </p:spTree>
  </p:cSld>
  <p:clrMapOvr>
    <a:masterClrMapping/>
  </p:clrMapOvr>
  <p:transition xmlns:p14="http://schemas.microsoft.com/office/powerpoint/2010/main" spd="slow">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Shape 37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buNone/>
            </a:pPr>
            <a:r>
              <a:rPr lang="en"/>
              <a:t>Design eines Navigations-Systems</a:t>
            </a:r>
          </a:p>
        </p:txBody>
      </p:sp>
      <p:sp>
        <p:nvSpPr>
          <p:cNvPr id="373" name="Shape 37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buClr>
                <a:srgbClr val="000000"/>
              </a:buClr>
              <a:buSzPct val="36666"/>
              <a:buFont typeface="Arial"/>
              <a:buNone/>
            </a:pPr>
            <a:r>
              <a:rPr lang="en" b="1"/>
              <a:t>Beispiele</a:t>
            </a:r>
          </a:p>
          <a:p>
            <a:pPr marL="457200" lvl="0" indent="-419100" rtl="0">
              <a:buClr>
                <a:srgbClr val="000000"/>
              </a:buClr>
              <a:buSzPct val="100000"/>
              <a:buFont typeface="Arial"/>
              <a:buAutoNum type="arabicPeriod"/>
            </a:pPr>
            <a:r>
              <a:rPr lang="en"/>
              <a:t>Home Screen</a:t>
            </a:r>
          </a:p>
          <a:p>
            <a:pPr marL="457200" lvl="0" indent="-419100" rtl="0">
              <a:buClr>
                <a:srgbClr val="000000"/>
              </a:buClr>
              <a:buSzPct val="100000"/>
              <a:buFont typeface="Arial"/>
              <a:buAutoNum type="arabicPeriod"/>
            </a:pPr>
            <a:r>
              <a:rPr lang="en"/>
              <a:t>Routeplaner</a:t>
            </a:r>
          </a:p>
          <a:p>
            <a:pPr marL="457200" lvl="0" indent="-419100" rtl="0">
              <a:buClr>
                <a:srgbClr val="000000"/>
              </a:buClr>
              <a:buSzPct val="100000"/>
              <a:buFont typeface="Arial"/>
              <a:buAutoNum type="arabicPeriod"/>
            </a:pPr>
            <a:r>
              <a:rPr lang="en"/>
              <a:t>Karte</a:t>
            </a:r>
          </a:p>
          <a:p>
            <a:pPr marL="457200" lvl="0" indent="-419100" rtl="0">
              <a:buClr>
                <a:srgbClr val="000000"/>
              </a:buClr>
              <a:buSzPct val="100000"/>
              <a:buFont typeface="Arial"/>
              <a:buAutoNum type="arabicPeriod"/>
            </a:pPr>
            <a:r>
              <a:rPr lang="en"/>
              <a:t>Verkehr</a:t>
            </a:r>
          </a:p>
          <a:p>
            <a:pPr marL="457200" lvl="0" indent="-419100" rtl="0">
              <a:buClr>
                <a:srgbClr val="000000"/>
              </a:buClr>
              <a:buSzPct val="100000"/>
              <a:buFont typeface="Arial"/>
              <a:buAutoNum type="arabicPeriod"/>
            </a:pPr>
            <a:r>
              <a:rPr lang="en"/>
              <a:t>Icons</a:t>
            </a:r>
          </a:p>
          <a:p>
            <a:pPr marL="457200" lvl="0" indent="-419100" rtl="0">
              <a:buClr>
                <a:srgbClr val="000000"/>
              </a:buClr>
              <a:buSzPct val="100000"/>
              <a:buFont typeface="Arial"/>
              <a:buAutoNum type="arabicPeriod"/>
            </a:pPr>
            <a:r>
              <a:rPr lang="en"/>
              <a:t>Interaktion</a:t>
            </a:r>
          </a:p>
          <a:p>
            <a:endParaRPr lang="en"/>
          </a:p>
        </p:txBody>
      </p:sp>
      <p:sp>
        <p:nvSpPr>
          <p:cNvPr id="374" name="Shape 374"/>
          <p:cNvSpPr/>
          <p:nvPr/>
        </p:nvSpPr>
        <p:spPr>
          <a:xfrm>
            <a:off x="3773690" y="2881961"/>
            <a:ext cx="4913110" cy="3685939"/>
          </a:xfrm>
          <a:prstGeom prst="rect">
            <a:avLst/>
          </a:prstGeom>
          <a:blipFill>
            <a:blip r:embed="rId3"/>
            <a:stretch>
              <a:fillRect/>
            </a:stretch>
          </a:blipFill>
          <a:ln>
            <a:noFill/>
          </a:ln>
        </p:spPr>
      </p:sp>
    </p:spTree>
  </p:cSld>
  <p:clrMapOvr>
    <a:masterClrMapping/>
  </p:clrMapOvr>
  <p:transition xmlns:p14="http://schemas.microsoft.com/office/powerpoint/2010/main" spd="slow">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Shape 379"/>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buNone/>
            </a:pPr>
            <a:r>
              <a:rPr lang="en"/>
              <a:t>Design eines Navigations-Systems</a:t>
            </a:r>
          </a:p>
        </p:txBody>
      </p:sp>
      <p:sp>
        <p:nvSpPr>
          <p:cNvPr id="380" name="Shape 380"/>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buClr>
                <a:srgbClr val="000000"/>
              </a:buClr>
              <a:buSzPct val="36666"/>
              <a:buFont typeface="Arial"/>
              <a:buNone/>
            </a:pPr>
            <a:r>
              <a:rPr lang="en" b="1"/>
              <a:t>Beispiele</a:t>
            </a:r>
          </a:p>
          <a:p>
            <a:pPr marL="457200" lvl="0" indent="-419100" rtl="0">
              <a:buClr>
                <a:srgbClr val="000000"/>
              </a:buClr>
              <a:buSzPct val="100000"/>
              <a:buFont typeface="Arial"/>
              <a:buAutoNum type="arabicPeriod"/>
            </a:pPr>
            <a:r>
              <a:rPr lang="en"/>
              <a:t>Home Screen</a:t>
            </a:r>
          </a:p>
          <a:p>
            <a:pPr marL="457200" lvl="0" indent="-419100" rtl="0">
              <a:buClr>
                <a:srgbClr val="000000"/>
              </a:buClr>
              <a:buSzPct val="100000"/>
              <a:buFont typeface="Arial"/>
              <a:buAutoNum type="arabicPeriod"/>
            </a:pPr>
            <a:r>
              <a:rPr lang="en"/>
              <a:t>Routenplaner</a:t>
            </a:r>
          </a:p>
          <a:p>
            <a:pPr marL="457200" lvl="0" indent="-419100" rtl="0">
              <a:buClr>
                <a:srgbClr val="000000"/>
              </a:buClr>
              <a:buSzPct val="100000"/>
              <a:buFont typeface="Arial"/>
              <a:buAutoNum type="arabicPeriod"/>
            </a:pPr>
            <a:r>
              <a:rPr lang="en"/>
              <a:t>Karte</a:t>
            </a:r>
          </a:p>
          <a:p>
            <a:pPr marL="457200" lvl="0" indent="-419100" rtl="0">
              <a:buClr>
                <a:srgbClr val="000000"/>
              </a:buClr>
              <a:buSzPct val="100000"/>
              <a:buFont typeface="Arial"/>
              <a:buAutoNum type="arabicPeriod"/>
            </a:pPr>
            <a:r>
              <a:rPr lang="en"/>
              <a:t>Verkehr</a:t>
            </a:r>
          </a:p>
          <a:p>
            <a:pPr marL="457200" lvl="0" indent="-419100" rtl="0">
              <a:buClr>
                <a:srgbClr val="000000"/>
              </a:buClr>
              <a:buSzPct val="100000"/>
              <a:buFont typeface="Arial"/>
              <a:buAutoNum type="arabicPeriod"/>
            </a:pPr>
            <a:r>
              <a:rPr lang="en"/>
              <a:t>Icons</a:t>
            </a:r>
          </a:p>
          <a:p>
            <a:pPr marL="457200" lvl="0" indent="-419100" rtl="0">
              <a:buClr>
                <a:srgbClr val="000000"/>
              </a:buClr>
              <a:buSzPct val="100000"/>
              <a:buFont typeface="Arial"/>
              <a:buAutoNum type="arabicPeriod"/>
            </a:pPr>
            <a:r>
              <a:rPr lang="en"/>
              <a:t>Interaktion</a:t>
            </a:r>
          </a:p>
          <a:p>
            <a:endParaRPr lang="en"/>
          </a:p>
        </p:txBody>
      </p:sp>
      <p:sp>
        <p:nvSpPr>
          <p:cNvPr id="381" name="Shape 381"/>
          <p:cNvSpPr/>
          <p:nvPr/>
        </p:nvSpPr>
        <p:spPr>
          <a:xfrm>
            <a:off x="3764454" y="2873225"/>
            <a:ext cx="4922347" cy="3694675"/>
          </a:xfrm>
          <a:prstGeom prst="rect">
            <a:avLst/>
          </a:prstGeom>
          <a:blipFill>
            <a:blip r:embed="rId3"/>
            <a:stretch>
              <a:fillRect/>
            </a:stretch>
          </a:blipFill>
          <a:ln>
            <a:noFill/>
          </a:ln>
        </p:spPr>
      </p:sp>
    </p:spTree>
  </p:cSld>
  <p:clrMapOvr>
    <a:masterClrMapping/>
  </p:clrMapOvr>
  <p:transition xmlns:p14="http://schemas.microsoft.com/office/powerpoint/2010/main" spd="slow">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Shape 38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buNone/>
            </a:pPr>
            <a:r>
              <a:rPr lang="en"/>
              <a:t>Design eines Navigations-Systems</a:t>
            </a:r>
          </a:p>
        </p:txBody>
      </p:sp>
      <p:sp>
        <p:nvSpPr>
          <p:cNvPr id="387" name="Shape 38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buNone/>
            </a:pPr>
            <a:r>
              <a:rPr lang="en" b="1"/>
              <a:t>Resulte des Projekts</a:t>
            </a:r>
          </a:p>
          <a:p>
            <a:pPr marL="457200" lvl="0" indent="-419100" rtl="0">
              <a:buClr>
                <a:srgbClr val="000000"/>
              </a:buClr>
              <a:buSzPct val="100000"/>
              <a:buFont typeface="Arial"/>
              <a:buAutoNum type="arabicPeriod"/>
            </a:pPr>
            <a:r>
              <a:rPr lang="en"/>
              <a:t>Lessons Learned</a:t>
            </a:r>
          </a:p>
          <a:p>
            <a:pPr marL="457200" lvl="0" indent="-419100" rtl="0">
              <a:buClr>
                <a:srgbClr val="000000"/>
              </a:buClr>
              <a:buSzPct val="100000"/>
              <a:buFont typeface="Arial"/>
              <a:buAutoNum type="arabicPeriod"/>
            </a:pPr>
            <a:r>
              <a:rPr lang="en"/>
              <a:t>Projekt Dokumentation</a:t>
            </a:r>
          </a:p>
          <a:p>
            <a:pPr marL="457200" lvl="0" indent="-419100" rtl="0">
              <a:buClr>
                <a:srgbClr val="000000"/>
              </a:buClr>
              <a:buSzPct val="100000"/>
              <a:buFont typeface="Arial"/>
              <a:buAutoNum type="arabicPeriod"/>
            </a:pPr>
            <a:r>
              <a:rPr lang="en"/>
              <a:t>Vergleich mit anderen Systemen</a:t>
            </a:r>
          </a:p>
        </p:txBody>
      </p:sp>
    </p:spTree>
  </p:cSld>
  <p:clrMapOvr>
    <a:masterClrMapping/>
  </p:clrMapOvr>
  <p:transition xmlns:p14="http://schemas.microsoft.com/office/powerpoint/2010/main" spd="slow">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buNone/>
            </a:pPr>
            <a:r>
              <a:rPr lang="en"/>
              <a:t>Design eines Navigations-Systems</a:t>
            </a:r>
          </a:p>
        </p:txBody>
      </p:sp>
      <p:sp>
        <p:nvSpPr>
          <p:cNvPr id="393" name="Shape 39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buNone/>
            </a:pPr>
            <a:r>
              <a:rPr lang="en" b="1"/>
              <a:t>Abschluss</a:t>
            </a:r>
          </a:p>
          <a:p>
            <a:pPr lvl="0" rtl="0">
              <a:buNone/>
            </a:pPr>
            <a:r>
              <a:rPr lang="en" b="1"/>
              <a:t>Erfahrungen und Tipps</a:t>
            </a:r>
          </a:p>
          <a:p>
            <a:endParaRPr lang="en" b="1"/>
          </a:p>
          <a:p>
            <a:endParaRPr lang="en" b="1"/>
          </a:p>
        </p:txBody>
      </p:sp>
    </p:spTree>
  </p:cSld>
  <p:clrMapOvr>
    <a:masterClrMapping/>
  </p:clrMapOvr>
  <p:transition xmlns:p14="http://schemas.microsoft.com/office/powerpoint/2010/mai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buNone/>
            </a:pPr>
            <a:r>
              <a:rPr lang="en"/>
              <a:t>Einleitung</a:t>
            </a:r>
          </a:p>
        </p:txBody>
      </p:sp>
      <p:sp>
        <p:nvSpPr>
          <p:cNvPr id="55" name="Shape 55"/>
          <p:cNvSpPr txBox="1">
            <a:spLocks noGrp="1"/>
          </p:cNvSpPr>
          <p:nvPr>
            <p:ph type="body" idx="1"/>
          </p:nvPr>
        </p:nvSpPr>
        <p:spPr>
          <a:xfrm>
            <a:off x="346600" y="1600199"/>
            <a:ext cx="8229600" cy="4967700"/>
          </a:xfrm>
          <a:prstGeom prst="rect">
            <a:avLst/>
          </a:prstGeom>
        </p:spPr>
        <p:txBody>
          <a:bodyPr lIns="91425" tIns="91425" rIns="91425" bIns="91425" anchor="t" anchorCtr="0">
            <a:noAutofit/>
          </a:bodyPr>
          <a:lstStyle/>
          <a:p>
            <a:pPr lvl="0" rtl="0">
              <a:buClr>
                <a:srgbClr val="000000"/>
              </a:buClr>
              <a:buSzPct val="36666"/>
              <a:buFont typeface="Arial"/>
              <a:buNone/>
            </a:pPr>
            <a:r>
              <a:rPr lang="en"/>
              <a:t>Mobile context = anywhere and everywhere</a:t>
            </a:r>
          </a:p>
          <a:p>
            <a:endParaRPr lang="en"/>
          </a:p>
          <a:p>
            <a:pPr lvl="0" rtl="0">
              <a:buNone/>
            </a:pPr>
            <a:r>
              <a:rPr lang="en" u="sng">
                <a:solidFill>
                  <a:schemeClr val="hlink"/>
                </a:solidFill>
                <a:hlinkClick r:id="rId3"/>
              </a:rPr>
              <a:t>http://www.youtube.com/watch?v=qn7RfQU1MJg</a:t>
            </a:r>
          </a:p>
        </p:txBody>
      </p:sp>
      <p:sp>
        <p:nvSpPr>
          <p:cNvPr id="56" name="Shape 56"/>
          <p:cNvSpPr txBox="1"/>
          <p:nvPr/>
        </p:nvSpPr>
        <p:spPr>
          <a:xfrm>
            <a:off x="1780325" y="5683781"/>
            <a:ext cx="3657600" cy="457200"/>
          </a:xfrm>
          <a:prstGeom prst="rect">
            <a:avLst/>
          </a:prstGeom>
          <a:noFill/>
        </p:spPr>
        <p:txBody>
          <a:bodyPr lIns="91425" tIns="91425" rIns="91425" bIns="91425" anchor="t" anchorCtr="0">
            <a:noAutofit/>
          </a:bodyPr>
          <a:lstStyle/>
          <a:p>
            <a:endParaRPr/>
          </a:p>
        </p:txBody>
      </p:sp>
    </p:spTree>
  </p:cSld>
  <p:clrMapOvr>
    <a:masterClrMapping/>
  </p:clrMapOvr>
  <p:transition xmlns:p14="http://schemas.microsoft.com/office/powerpoint/2010/main" spd="slow">
    <p:cu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Shape 398"/>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buNone/>
            </a:pPr>
            <a:r>
              <a:rPr lang="en"/>
              <a:t>Koferenzen und Journals	</a:t>
            </a:r>
          </a:p>
        </p:txBody>
      </p:sp>
      <p:sp>
        <p:nvSpPr>
          <p:cNvPr id="399" name="Shape 399"/>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buClr>
                <a:srgbClr val="000000"/>
              </a:buClr>
              <a:buSzPct val="166666"/>
              <a:buFont typeface="Arial"/>
              <a:buChar char="•"/>
            </a:pPr>
            <a:r>
              <a:rPr lang="en"/>
              <a:t>Konferenzen:</a:t>
            </a:r>
          </a:p>
          <a:p>
            <a:pPr marL="914400" lvl="1" indent="-381000" rtl="0">
              <a:buClr>
                <a:srgbClr val="000000"/>
              </a:buClr>
              <a:buSzPct val="80000"/>
              <a:buFont typeface="Courier New"/>
              <a:buChar char="o"/>
            </a:pPr>
            <a:r>
              <a:rPr lang="en"/>
              <a:t>Forschung: MobileHCI, Mobicom, Mobility, Ubicomp</a:t>
            </a:r>
          </a:p>
          <a:p>
            <a:pPr marL="914400" lvl="1" indent="-381000" rtl="0">
              <a:buClr>
                <a:srgbClr val="000000"/>
              </a:buClr>
              <a:buSzPct val="80000"/>
              <a:buFont typeface="Courier New"/>
              <a:buChar char="o"/>
            </a:pPr>
            <a:r>
              <a:rPr lang="en"/>
              <a:t>Entwicklung (Deutschland) : iPhone developer conference, droidcon</a:t>
            </a:r>
          </a:p>
          <a:p>
            <a:pPr marL="457200" lvl="0" indent="-419100" rtl="0">
              <a:buClr>
                <a:srgbClr val="000000"/>
              </a:buClr>
              <a:buSzPct val="166666"/>
              <a:buFont typeface="Arial"/>
              <a:buChar char="•"/>
            </a:pPr>
            <a:r>
              <a:rPr lang="en"/>
              <a:t>Journals</a:t>
            </a:r>
          </a:p>
          <a:p>
            <a:pPr marL="914400" lvl="1" indent="-381000" rtl="0">
              <a:buClr>
                <a:srgbClr val="000000"/>
              </a:buClr>
              <a:buSzPct val="80000"/>
              <a:buFont typeface="Courier New"/>
              <a:buChar char="o"/>
            </a:pPr>
            <a:r>
              <a:rPr lang="en"/>
              <a:t>Mobile Information Systems, IEEE Transactions on Mobile Computing...</a:t>
            </a:r>
          </a:p>
          <a:p>
            <a:pPr marL="457200" lvl="0" indent="-419100" rtl="0">
              <a:buClr>
                <a:srgbClr val="000000"/>
              </a:buClr>
              <a:buSzPct val="166666"/>
              <a:buFont typeface="Arial"/>
              <a:buChar char="•"/>
            </a:pPr>
            <a:r>
              <a:rPr lang="en"/>
              <a:t>Organisationen</a:t>
            </a:r>
          </a:p>
          <a:p>
            <a:pPr marL="914400" lvl="1" indent="-381000" rtl="0">
              <a:buClr>
                <a:srgbClr val="000000"/>
              </a:buClr>
              <a:buSzPct val="80000"/>
              <a:buFont typeface="Courier New"/>
              <a:buChar char="o"/>
            </a:pPr>
            <a:r>
              <a:rPr lang="en"/>
              <a:t>ACM SIGMOBILE</a:t>
            </a:r>
          </a:p>
        </p:txBody>
      </p:sp>
    </p:spTree>
  </p:cSld>
  <p:clrMapOvr>
    <a:masterClrMapping/>
  </p:clrMapOvr>
  <p:transition xmlns:p14="http://schemas.microsoft.com/office/powerpoint/2010/main" spd="slow">
    <p:cu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Shape 40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buNone/>
            </a:pPr>
            <a:r>
              <a:rPr lang="en"/>
              <a:t>Weiterführende Literatur	</a:t>
            </a:r>
          </a:p>
        </p:txBody>
      </p:sp>
      <p:sp>
        <p:nvSpPr>
          <p:cNvPr id="405" name="Shape 40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buClr>
                <a:srgbClr val="000000"/>
              </a:buClr>
              <a:buSzPct val="227272"/>
              <a:buFont typeface="Arial"/>
              <a:buChar char="•"/>
            </a:pPr>
            <a:r>
              <a:rPr lang="en" sz="2200">
                <a:solidFill>
                  <a:srgbClr val="000000"/>
                </a:solidFill>
              </a:rPr>
              <a:t>Steve Love: Understanding Mobile HCI - A Psychological Perspective. Butterworth Heinemann, 2005 </a:t>
            </a:r>
          </a:p>
          <a:p>
            <a:pPr marL="457200" lvl="0" indent="-419100" rtl="0">
              <a:buClr>
                <a:srgbClr val="000000"/>
              </a:buClr>
              <a:buSzPct val="166666"/>
              <a:buFont typeface="Arial"/>
              <a:buChar char="•"/>
            </a:pPr>
            <a:r>
              <a:rPr lang="en"/>
              <a:t>Matt Jones und Gary Marsden: Mobile Interaction Design. John Wiley &amp; Sons, 2006.</a:t>
            </a:r>
          </a:p>
          <a:p>
            <a:pPr marL="457200" lvl="0" indent="-419100" rtl="0">
              <a:buClr>
                <a:srgbClr val="000000"/>
              </a:buClr>
              <a:buSzPct val="166666"/>
              <a:buFont typeface="Arial"/>
              <a:buChar char="•"/>
            </a:pPr>
            <a:r>
              <a:rPr lang="en"/>
              <a:t>Maximiliano Firtman: Programming the Mobile Web. O‘Reilly Media, 2010.</a:t>
            </a:r>
          </a:p>
        </p:txBody>
      </p:sp>
    </p:spTree>
  </p:cSld>
  <p:clrMapOvr>
    <a:masterClrMapping/>
  </p:clrMapOvr>
  <p:transition xmlns:p14="http://schemas.microsoft.com/office/powerpoint/2010/main" spd="slow">
    <p:cu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Shape 41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buNone/>
            </a:pPr>
            <a:r>
              <a:rPr lang="en"/>
              <a:t>Quellen</a:t>
            </a:r>
          </a:p>
        </p:txBody>
      </p:sp>
      <p:sp>
        <p:nvSpPr>
          <p:cNvPr id="411" name="Shape 411"/>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buClr>
                <a:srgbClr val="000000"/>
              </a:buClr>
              <a:buSzPct val="400000"/>
              <a:buFont typeface="Arial"/>
              <a:buChar char="•"/>
            </a:pPr>
            <a:r>
              <a:rPr lang="en" sz="1100" u="sng">
                <a:solidFill>
                  <a:schemeClr val="hlink"/>
                </a:solidFill>
                <a:hlinkClick r:id="rId3"/>
              </a:rPr>
              <a:t>http://69.89.31.51/~deciphe2/giantant/output/mobile_context_model.pdf</a:t>
            </a:r>
          </a:p>
          <a:p>
            <a:pPr marL="457200" lvl="0" indent="-419100" rtl="0">
              <a:buClr>
                <a:srgbClr val="000000"/>
              </a:buClr>
              <a:buSzPct val="400000"/>
              <a:buFont typeface="Arial"/>
              <a:buChar char="•"/>
            </a:pPr>
            <a:r>
              <a:rPr lang="en" sz="1100" u="sng">
                <a:solidFill>
                  <a:schemeClr val="hlink"/>
                </a:solidFill>
                <a:hlinkClick r:id="rId4"/>
              </a:rPr>
              <a:t>http://www.slideshare.net/ribot/mobile-design-emotion-behaviour-and-human-context</a:t>
            </a:r>
          </a:p>
          <a:p>
            <a:pPr marL="457200" lvl="0" indent="-419100" rtl="0">
              <a:buClr>
                <a:srgbClr val="000000"/>
              </a:buClr>
              <a:buSzPct val="400000"/>
              <a:buFont typeface="Arial"/>
              <a:buChar char="•"/>
            </a:pPr>
            <a:r>
              <a:rPr lang="en" sz="1100" u="sng">
                <a:solidFill>
                  <a:schemeClr val="hlink"/>
                </a:solidFill>
                <a:hlinkClick r:id="rId5"/>
              </a:rPr>
              <a:t>http://de.slideshare.net/karenchurch/designing-and-deploying-mobile-user-studies-in-the-wild-a-practical-guide</a:t>
            </a:r>
          </a:p>
          <a:p>
            <a:pPr marL="457200" lvl="0" indent="-419100" rtl="0">
              <a:buClr>
                <a:srgbClr val="000000"/>
              </a:buClr>
              <a:buSzPct val="400000"/>
              <a:buFont typeface="Arial"/>
              <a:buChar char="•"/>
            </a:pPr>
            <a:r>
              <a:rPr lang="en" sz="1100"/>
              <a:t>Für den Ausblick: </a:t>
            </a:r>
            <a:r>
              <a:rPr lang="en" sz="1100" u="sng">
                <a:solidFill>
                  <a:schemeClr val="hlink"/>
                </a:solidFill>
                <a:hlinkClick r:id="rId6"/>
              </a:rPr>
              <a:t>http://www.slideshare.net/MillerLibrarian/mobile-trends-and-social-reference</a:t>
            </a:r>
          </a:p>
          <a:p>
            <a:pPr marL="457200" lvl="0" indent="-419100" rtl="0">
              <a:buClr>
                <a:srgbClr val="000000"/>
              </a:buClr>
              <a:buSzPct val="166666"/>
              <a:buFont typeface="Arial"/>
              <a:buChar char="•"/>
            </a:pPr>
            <a:r>
              <a:rPr lang="en"/>
              <a:t>http://research.ihost.com/SiMPE/</a:t>
            </a:r>
          </a:p>
          <a:p>
            <a:pPr marL="457200" lvl="0" indent="-419100" rtl="0">
              <a:buClr>
                <a:srgbClr val="000000"/>
              </a:buClr>
              <a:buSzPct val="166666"/>
              <a:buFont typeface="Arial"/>
              <a:buChar char="•"/>
            </a:pPr>
            <a:r>
              <a:rPr lang="en"/>
              <a:t>Rodden, Tom et al. "Exploiting context in HCI design for mobile systems." </a:t>
            </a:r>
            <a:r>
              <a:rPr lang="en" i="1"/>
              <a:t>Workshop on Human Computer Interaction with Mobile Devices</a:t>
            </a:r>
            <a:r>
              <a:rPr lang="en"/>
              <a:t> 21 May. 1998: 21-22.</a:t>
            </a:r>
          </a:p>
          <a:p>
            <a:pPr marL="457200" lvl="0" indent="-419100" rtl="0">
              <a:buClr>
                <a:srgbClr val="000000"/>
              </a:buClr>
              <a:buSzPct val="166666"/>
              <a:buFont typeface="Arial"/>
              <a:buChar char="•"/>
            </a:pPr>
            <a:r>
              <a:rPr lang="en" u="sng">
                <a:solidFill>
                  <a:schemeClr val="hlink"/>
                </a:solidFill>
                <a:hlinkClick r:id="rId7"/>
              </a:rPr>
              <a:t>Schwierigkeiten in design for mobile devices</a:t>
            </a:r>
          </a:p>
        </p:txBody>
      </p:sp>
    </p:spTree>
  </p:cSld>
  <p:clrMapOvr>
    <a:masterClrMapping/>
  </p:clrMapOvr>
  <p:transition xmlns:p14="http://schemas.microsoft.com/office/powerpoint/2010/mai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buNone/>
            </a:pPr>
            <a:r>
              <a:rPr lang="en"/>
              <a:t>Einleitung</a:t>
            </a:r>
          </a:p>
        </p:txBody>
      </p:sp>
      <p:sp>
        <p:nvSpPr>
          <p:cNvPr id="62" name="Shape 62"/>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buNone/>
            </a:pPr>
            <a:r>
              <a:rPr lang="en"/>
              <a:t>Welche mobilen Endgeräte gibt es?</a:t>
            </a:r>
          </a:p>
          <a:p>
            <a:endParaRPr lang="en"/>
          </a:p>
        </p:txBody>
      </p:sp>
    </p:spTree>
  </p:cSld>
  <p:clrMapOvr>
    <a:masterClrMapping/>
  </p:clrMapOvr>
  <p:transition xmlns:p14="http://schemas.microsoft.com/office/powerpoint/2010/mai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buNone/>
            </a:pPr>
            <a:r>
              <a:rPr lang="en"/>
              <a:t>Einleitung</a:t>
            </a:r>
          </a:p>
        </p:txBody>
      </p:sp>
      <p:sp>
        <p:nvSpPr>
          <p:cNvPr id="68" name="Shape 6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buNone/>
            </a:pPr>
            <a:r>
              <a:rPr lang="en"/>
              <a:t>Mobile Endgeräte:</a:t>
            </a:r>
          </a:p>
          <a:p>
            <a:pPr marL="457200" lvl="0" indent="-419100" rtl="0">
              <a:buClr>
                <a:srgbClr val="000000"/>
              </a:buClr>
              <a:buSzPct val="166666"/>
              <a:buFont typeface="Arial"/>
              <a:buChar char="•"/>
            </a:pPr>
            <a:r>
              <a:rPr lang="en"/>
              <a:t>Laptop</a:t>
            </a:r>
          </a:p>
          <a:p>
            <a:pPr marL="457200" lvl="0" indent="-419100" rtl="0">
              <a:buClr>
                <a:srgbClr val="000000"/>
              </a:buClr>
              <a:buSzPct val="166666"/>
              <a:buFont typeface="Arial"/>
              <a:buChar char="•"/>
            </a:pPr>
            <a:r>
              <a:rPr lang="en"/>
              <a:t>Handy</a:t>
            </a:r>
          </a:p>
          <a:p>
            <a:pPr marL="457200" lvl="0" indent="-419100" rtl="0">
              <a:buClr>
                <a:srgbClr val="000000"/>
              </a:buClr>
              <a:buSzPct val="166666"/>
              <a:buFont typeface="Arial"/>
              <a:buChar char="•"/>
            </a:pPr>
            <a:r>
              <a:rPr lang="en"/>
              <a:t>Tablet</a:t>
            </a:r>
          </a:p>
          <a:p>
            <a:pPr marL="457200" lvl="0" indent="-419100" rtl="0">
              <a:buClr>
                <a:srgbClr val="000000"/>
              </a:buClr>
              <a:buSzPct val="166666"/>
              <a:buFont typeface="Arial"/>
              <a:buChar char="•"/>
            </a:pPr>
            <a:r>
              <a:rPr lang="en"/>
              <a:t>Navigationsgerät</a:t>
            </a:r>
          </a:p>
          <a:p>
            <a:pPr marL="457200" lvl="0" indent="-419100" rtl="0">
              <a:buClr>
                <a:srgbClr val="000000"/>
              </a:buClr>
              <a:buSzPct val="166666"/>
              <a:buFont typeface="Arial"/>
              <a:buChar char="•"/>
            </a:pPr>
            <a:r>
              <a:rPr lang="en"/>
              <a:t>Wearable Computing</a:t>
            </a:r>
          </a:p>
          <a:p>
            <a:pPr marL="457200" lvl="0" indent="-419100" rtl="0">
              <a:buClr>
                <a:srgbClr val="000000"/>
              </a:buClr>
              <a:buSzPct val="166666"/>
              <a:buFont typeface="Arial"/>
              <a:buChar char="•"/>
            </a:pPr>
            <a:r>
              <a:rPr lang="en"/>
              <a:t>PDA</a:t>
            </a:r>
          </a:p>
          <a:p>
            <a:pPr marL="457200" lvl="0" indent="-419100" rtl="0">
              <a:buClr>
                <a:srgbClr val="000000"/>
              </a:buClr>
              <a:buSzPct val="166666"/>
              <a:buFont typeface="Arial"/>
              <a:buChar char="•"/>
            </a:pPr>
            <a:r>
              <a:rPr lang="en"/>
              <a:t>Handhelds</a:t>
            </a:r>
          </a:p>
        </p:txBody>
      </p:sp>
      <p:sp>
        <p:nvSpPr>
          <p:cNvPr id="69" name="Shape 69"/>
          <p:cNvSpPr/>
          <p:nvPr/>
        </p:nvSpPr>
        <p:spPr>
          <a:xfrm>
            <a:off x="4781550" y="2472900"/>
            <a:ext cx="3905250" cy="2933700"/>
          </a:xfrm>
          <a:prstGeom prst="rect">
            <a:avLst/>
          </a:prstGeom>
          <a:blipFill>
            <a:blip r:embed="rId3"/>
            <a:stretch>
              <a:fillRect/>
            </a:stretch>
          </a:blipFill>
          <a:ln>
            <a:noFill/>
          </a:ln>
        </p:spPr>
      </p:sp>
    </p:spTree>
  </p:cSld>
  <p:clrMapOvr>
    <a:masterClrMapping/>
  </p:clrMapOvr>
  <p:transition xmlns:p14="http://schemas.microsoft.com/office/powerpoint/2010/mai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buNone/>
            </a:pPr>
            <a:r>
              <a:rPr lang="en"/>
              <a:t>Schwierigkeiten (Geräte)</a:t>
            </a:r>
          </a:p>
        </p:txBody>
      </p:sp>
      <p:sp>
        <p:nvSpPr>
          <p:cNvPr id="75" name="Shape 7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buNone/>
            </a:pPr>
            <a:r>
              <a:rPr lang="en"/>
              <a:t>Hardware Herausforderungen:</a:t>
            </a:r>
          </a:p>
          <a:p>
            <a:pPr marL="457200" lvl="0" indent="-419100" rtl="0">
              <a:buClr>
                <a:srgbClr val="000000"/>
              </a:buClr>
              <a:buSzPct val="166666"/>
              <a:buFont typeface="Arial"/>
              <a:buChar char="•"/>
            </a:pPr>
            <a:r>
              <a:rPr lang="en"/>
              <a:t>Begrenzte Eingabemöglichkeiten</a:t>
            </a:r>
          </a:p>
          <a:p>
            <a:pPr marL="457200" lvl="0" indent="-419100" rtl="0">
              <a:buClr>
                <a:srgbClr val="000000"/>
              </a:buClr>
              <a:buSzPct val="166666"/>
              <a:buFont typeface="Arial"/>
              <a:buChar char="•"/>
            </a:pPr>
            <a:r>
              <a:rPr lang="en"/>
              <a:t>Begrenzte Ausgabemöglichkeiten</a:t>
            </a:r>
          </a:p>
          <a:p>
            <a:endParaRPr lang="en"/>
          </a:p>
          <a:p>
            <a:endParaRPr lang="en"/>
          </a:p>
        </p:txBody>
      </p:sp>
      <p:sp>
        <p:nvSpPr>
          <p:cNvPr id="76" name="Shape 76"/>
          <p:cNvSpPr/>
          <p:nvPr/>
        </p:nvSpPr>
        <p:spPr>
          <a:xfrm>
            <a:off x="2692175" y="3443150"/>
            <a:ext cx="3491433" cy="2620247"/>
          </a:xfrm>
          <a:prstGeom prst="rect">
            <a:avLst/>
          </a:prstGeom>
          <a:blipFill>
            <a:blip r:embed="rId3"/>
            <a:stretch>
              <a:fillRect/>
            </a:stretch>
          </a:blipFill>
          <a:ln>
            <a:noFill/>
          </a:ln>
        </p:spPr>
      </p:sp>
    </p:spTree>
  </p:cSld>
  <p:clrMapOvr>
    <a:masterClrMapping/>
  </p:clrMapOvr>
  <p:transition xmlns:p14="http://schemas.microsoft.com/office/powerpoint/2010/mai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buNone/>
            </a:pPr>
            <a:r>
              <a:rPr lang="en"/>
              <a:t>Schwierigkeiten (Geräte)</a:t>
            </a:r>
          </a:p>
        </p:txBody>
      </p:sp>
      <p:sp>
        <p:nvSpPr>
          <p:cNvPr id="82" name="Shape 82"/>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buNone/>
            </a:pPr>
            <a:r>
              <a:rPr lang="en"/>
              <a:t>Hardware Herausforderungen:</a:t>
            </a:r>
          </a:p>
          <a:p>
            <a:pPr marL="457200" lvl="0" indent="-419100" rtl="0">
              <a:buClr>
                <a:srgbClr val="000000"/>
              </a:buClr>
              <a:buSzPct val="166666"/>
              <a:buFont typeface="Arial"/>
              <a:buChar char="•"/>
            </a:pPr>
            <a:r>
              <a:rPr lang="en"/>
              <a:t>Begrenzte Eingabemöglichkeiten</a:t>
            </a:r>
          </a:p>
          <a:p>
            <a:pPr marL="914400" lvl="1" indent="-381000" rtl="0">
              <a:buClr>
                <a:srgbClr val="000000"/>
              </a:buClr>
              <a:buSzPct val="80000"/>
              <a:buFont typeface="Courier New"/>
              <a:buChar char="o"/>
            </a:pPr>
            <a:r>
              <a:rPr lang="en" sz="3000"/>
              <a:t>Tastatur</a:t>
            </a:r>
          </a:p>
          <a:p>
            <a:endParaRPr lang="en" sz="3000"/>
          </a:p>
          <a:p>
            <a:pPr marL="0" lvl="0" indent="0" rtl="0">
              <a:buNone/>
            </a:pPr>
            <a:r>
              <a:rPr lang="en" sz="2400"/>
              <a:t>	- Installationsraum zu klein</a:t>
            </a:r>
          </a:p>
          <a:p>
            <a:pPr marL="0" lvl="0" indent="0" rtl="0">
              <a:buNone/>
            </a:pPr>
            <a:r>
              <a:rPr lang="en" sz="2400"/>
              <a:t>	- Menschen mit schlechter </a:t>
            </a:r>
          </a:p>
          <a:p>
            <a:pPr marL="457200" lvl="0" indent="0" rtl="0">
              <a:buNone/>
            </a:pPr>
            <a:r>
              <a:rPr lang="en" sz="2400"/>
              <a:t>manueller Geschicklichkeit</a:t>
            </a:r>
          </a:p>
          <a:p>
            <a:pPr marL="0" lvl="0" indent="0" rtl="0">
              <a:buNone/>
            </a:pPr>
            <a:r>
              <a:rPr lang="en" sz="2400"/>
              <a:t>	- Fat fingers Problem</a:t>
            </a:r>
          </a:p>
          <a:p>
            <a:endParaRPr lang="en" sz="2400"/>
          </a:p>
          <a:p>
            <a:endParaRPr lang="en" sz="2400"/>
          </a:p>
        </p:txBody>
      </p:sp>
      <p:sp>
        <p:nvSpPr>
          <p:cNvPr id="83" name="Shape 83"/>
          <p:cNvSpPr/>
          <p:nvPr/>
        </p:nvSpPr>
        <p:spPr>
          <a:xfrm>
            <a:off x="5343525" y="2964087"/>
            <a:ext cx="3343275" cy="3057525"/>
          </a:xfrm>
          <a:prstGeom prst="rect">
            <a:avLst/>
          </a:prstGeom>
          <a:blipFill>
            <a:blip r:embed="rId3"/>
            <a:stretch>
              <a:fillRect/>
            </a:stretch>
          </a:blipFill>
          <a:ln>
            <a:noFill/>
          </a:ln>
        </p:spPr>
      </p:sp>
    </p:spTree>
  </p:cSld>
  <p:clrMapOvr>
    <a:masterClrMapping/>
  </p:clrMapOvr>
  <p:transition xmlns:p14="http://schemas.microsoft.com/office/powerpoint/2010/main" spd="slow">
    <p:cut/>
  </p:transition>
</p:sld>
</file>

<file path=ppt/theme/theme1.xml><?xml version="1.0" encoding="utf-8"?>
<a:theme xmlns:a="http://schemas.openxmlformats.org/drawingml/2006/main">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TotalTime>
  <Words>2033</Words>
  <Application>Microsoft Macintosh PowerPoint</Application>
  <PresentationFormat>On-screen Show (4:3)</PresentationFormat>
  <Paragraphs>362</Paragraphs>
  <Slides>52</Slides>
  <Notes>52</Notes>
  <HiddenSlides>0</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
      <vt:lpstr>Design for all</vt:lpstr>
      <vt:lpstr>Inhalt</vt:lpstr>
      <vt:lpstr>Einleitung</vt:lpstr>
      <vt:lpstr>Einleitung</vt:lpstr>
      <vt:lpstr>Einleitung</vt:lpstr>
      <vt:lpstr>Einleitung</vt:lpstr>
      <vt:lpstr>Einleitung</vt:lpstr>
      <vt:lpstr>Schwierigkeiten (Geräte)</vt:lpstr>
      <vt:lpstr>Schwierigkeiten (Geräte)</vt:lpstr>
      <vt:lpstr>Schwierigkeiten (Geräte)</vt:lpstr>
      <vt:lpstr>Schwierigkeiten (Geräte)</vt:lpstr>
      <vt:lpstr>Schwierigkeiten (Geräte)</vt:lpstr>
      <vt:lpstr>Schwierigkeiten (Geräte)</vt:lpstr>
      <vt:lpstr>Schwierigkeiten (Geräte)</vt:lpstr>
      <vt:lpstr>Schwierigkeiten (Geräte)</vt:lpstr>
      <vt:lpstr>Schwierigkeiten ( Netz )</vt:lpstr>
      <vt:lpstr>Schwierigkeiten ( Human factors )</vt:lpstr>
      <vt:lpstr>Schwierigkeiten ( Human factors )</vt:lpstr>
      <vt:lpstr>Design Tips</vt:lpstr>
      <vt:lpstr>Design Tips</vt:lpstr>
      <vt:lpstr>Design Tips</vt:lpstr>
      <vt:lpstr>Design Tips</vt:lpstr>
      <vt:lpstr>Design Tips</vt:lpstr>
      <vt:lpstr>Design Tips</vt:lpstr>
      <vt:lpstr>PowerPoint Presentation</vt:lpstr>
      <vt:lpstr>Design Patterns for Mobile Apps</vt:lpstr>
      <vt:lpstr>Design Patterns for Mobile Apps</vt:lpstr>
      <vt:lpstr>Design Patterns for Mobile Apps</vt:lpstr>
      <vt:lpstr>Design Patterns for Mobile Apps</vt:lpstr>
      <vt:lpstr>Design Patterns for Mobile Apps</vt:lpstr>
      <vt:lpstr>Design Patterns for Mobile Apps</vt:lpstr>
      <vt:lpstr>Design Patterns for Mobile Apps</vt:lpstr>
      <vt:lpstr>Design Patterns for Mobile Apps</vt:lpstr>
      <vt:lpstr>Design eines Navigations-Systems</vt:lpstr>
      <vt:lpstr>Design eines Navigations-Systems</vt:lpstr>
      <vt:lpstr>Design eines Navigations-Systems</vt:lpstr>
      <vt:lpstr>Design eines Navigations-Systems</vt:lpstr>
      <vt:lpstr>Design eines Navigations-Systems</vt:lpstr>
      <vt:lpstr>Design eines Navigations-Systems</vt:lpstr>
      <vt:lpstr>Design eines Navigations-Systems</vt:lpstr>
      <vt:lpstr>Design eines Navigations-Systems</vt:lpstr>
      <vt:lpstr>Design eines Navigations-Systems</vt:lpstr>
      <vt:lpstr>Design eines Navigations-Systems</vt:lpstr>
      <vt:lpstr>Design eines Navigations-Systems</vt:lpstr>
      <vt:lpstr>Design eines Navigations-Systems</vt:lpstr>
      <vt:lpstr>Design eines Navigations-Systems</vt:lpstr>
      <vt:lpstr>Design eines Navigations-Systems</vt:lpstr>
      <vt:lpstr>Design eines Navigations-Systems</vt:lpstr>
      <vt:lpstr>Design eines Navigations-Systems</vt:lpstr>
      <vt:lpstr>Koferenzen und Journals </vt:lpstr>
      <vt:lpstr>Weiterführende Literatur </vt:lpstr>
      <vt:lpstr>Quellen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for all</dc:title>
  <cp:lastModifiedBy>Saulius</cp:lastModifiedBy>
  <cp:revision>3</cp:revision>
  <dcterms:modified xsi:type="dcterms:W3CDTF">2013-02-07T16:28:08Z</dcterms:modified>
</cp:coreProperties>
</file>